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87" r:id="rId5"/>
    <p:sldId id="270" r:id="rId6"/>
    <p:sldId id="271" r:id="rId7"/>
    <p:sldId id="272" r:id="rId8"/>
    <p:sldId id="288" r:id="rId9"/>
    <p:sldId id="256" r:id="rId10"/>
    <p:sldId id="289" r:id="rId11"/>
    <p:sldId id="257" r:id="rId12"/>
    <p:sldId id="290" r:id="rId13"/>
    <p:sldId id="259" r:id="rId14"/>
    <p:sldId id="291" r:id="rId15"/>
    <p:sldId id="292" r:id="rId16"/>
    <p:sldId id="293" r:id="rId17"/>
    <p:sldId id="294" r:id="rId18"/>
    <p:sldId id="260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A1FF"/>
    <a:srgbClr val="000644"/>
    <a:srgbClr val="A7FF00"/>
    <a:srgbClr val="431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C3F61E-36BB-4A20-9624-7C2BDA399EB7}" v="12" dt="2023-11-29T08:05:51.400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3" autoAdjust="0"/>
    <p:restoredTop sz="95820"/>
  </p:normalViewPr>
  <p:slideViewPr>
    <p:cSldViewPr snapToGrid="0">
      <p:cViewPr varScale="1">
        <p:scale>
          <a:sx n="74" d="100"/>
          <a:sy n="74" d="100"/>
        </p:scale>
        <p:origin x="994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Noordeloos" userId="df9f46e9-7760-4f6a-814f-9e8180d7b46a" providerId="ADAL" clId="{5BC3F61E-36BB-4A20-9624-7C2BDA399EB7}"/>
    <pc:docChg chg="undo redo custSel addSld delSld modSld">
      <pc:chgData name="Thomas Noordeloos" userId="df9f46e9-7760-4f6a-814f-9e8180d7b46a" providerId="ADAL" clId="{5BC3F61E-36BB-4A20-9624-7C2BDA399EB7}" dt="2023-11-29T08:20:25.622" v="429" actId="478"/>
      <pc:docMkLst>
        <pc:docMk/>
      </pc:docMkLst>
      <pc:sldChg chg="del">
        <pc:chgData name="Thomas Noordeloos" userId="df9f46e9-7760-4f6a-814f-9e8180d7b46a" providerId="ADAL" clId="{5BC3F61E-36BB-4A20-9624-7C2BDA399EB7}" dt="2023-11-28T14:30:57.487" v="60" actId="47"/>
        <pc:sldMkLst>
          <pc:docMk/>
          <pc:sldMk cId="2859079353" sldId="256"/>
        </pc:sldMkLst>
      </pc:sldChg>
      <pc:sldChg chg="modSp add mod setBg">
        <pc:chgData name="Thomas Noordeloos" userId="df9f46e9-7760-4f6a-814f-9e8180d7b46a" providerId="ADAL" clId="{5BC3F61E-36BB-4A20-9624-7C2BDA399EB7}" dt="2023-11-28T14:33:32.286" v="105" actId="108"/>
        <pc:sldMkLst>
          <pc:docMk/>
          <pc:sldMk cId="4132212741" sldId="256"/>
        </pc:sldMkLst>
        <pc:spChg chg="mod">
          <ac:chgData name="Thomas Noordeloos" userId="df9f46e9-7760-4f6a-814f-9e8180d7b46a" providerId="ADAL" clId="{5BC3F61E-36BB-4A20-9624-7C2BDA399EB7}" dt="2023-11-28T14:32:10.413" v="81" actId="108"/>
          <ac:spMkLst>
            <pc:docMk/>
            <pc:sldMk cId="4132212741" sldId="256"/>
            <ac:spMk id="23" creationId="{00000000-0000-0000-0000-000000000000}"/>
          </ac:spMkLst>
        </pc:spChg>
        <pc:spChg chg="mod">
          <ac:chgData name="Thomas Noordeloos" userId="df9f46e9-7760-4f6a-814f-9e8180d7b46a" providerId="ADAL" clId="{5BC3F61E-36BB-4A20-9624-7C2BDA399EB7}" dt="2023-11-28T14:33:32.286" v="105" actId="108"/>
          <ac:spMkLst>
            <pc:docMk/>
            <pc:sldMk cId="4132212741" sldId="256"/>
            <ac:spMk id="25" creationId="{00000000-0000-0000-0000-000000000000}"/>
          </ac:spMkLst>
        </pc:spChg>
      </pc:sldChg>
      <pc:sldChg chg="modSp add mod">
        <pc:chgData name="Thomas Noordeloos" userId="df9f46e9-7760-4f6a-814f-9e8180d7b46a" providerId="ADAL" clId="{5BC3F61E-36BB-4A20-9624-7C2BDA399EB7}" dt="2023-11-28T14:39:40.479" v="137" actId="1440"/>
        <pc:sldMkLst>
          <pc:docMk/>
          <pc:sldMk cId="1127803901" sldId="257"/>
        </pc:sldMkLst>
        <pc:spChg chg="mod">
          <ac:chgData name="Thomas Noordeloos" userId="df9f46e9-7760-4f6a-814f-9e8180d7b46a" providerId="ADAL" clId="{5BC3F61E-36BB-4A20-9624-7C2BDA399EB7}" dt="2023-11-28T14:38:39.386" v="129" actId="113"/>
          <ac:spMkLst>
            <pc:docMk/>
            <pc:sldMk cId="1127803901" sldId="257"/>
            <ac:spMk id="2" creationId="{00000000-0000-0000-0000-000000000000}"/>
          </ac:spMkLst>
        </pc:spChg>
        <pc:picChg chg="mod modCrop">
          <ac:chgData name="Thomas Noordeloos" userId="df9f46e9-7760-4f6a-814f-9e8180d7b46a" providerId="ADAL" clId="{5BC3F61E-36BB-4A20-9624-7C2BDA399EB7}" dt="2023-11-28T14:39:40.479" v="137" actId="1440"/>
          <ac:picMkLst>
            <pc:docMk/>
            <pc:sldMk cId="1127803901" sldId="257"/>
            <ac:picMk id="3" creationId="{00000000-0000-0000-0000-000000000000}"/>
          </ac:picMkLst>
        </pc:picChg>
        <pc:picChg chg="mod">
          <ac:chgData name="Thomas Noordeloos" userId="df9f46e9-7760-4f6a-814f-9e8180d7b46a" providerId="ADAL" clId="{5BC3F61E-36BB-4A20-9624-7C2BDA399EB7}" dt="2023-11-28T14:39:35.151" v="135" actId="1076"/>
          <ac:picMkLst>
            <pc:docMk/>
            <pc:sldMk cId="1127803901" sldId="257"/>
            <ac:picMk id="5" creationId="{00000000-0000-0000-0000-000000000000}"/>
          </ac:picMkLst>
        </pc:picChg>
      </pc:sldChg>
      <pc:sldChg chg="add del">
        <pc:chgData name="Thomas Noordeloos" userId="df9f46e9-7760-4f6a-814f-9e8180d7b46a" providerId="ADAL" clId="{5BC3F61E-36BB-4A20-9624-7C2BDA399EB7}" dt="2023-11-28T14:43:00.006" v="146" actId="47"/>
        <pc:sldMkLst>
          <pc:docMk/>
          <pc:sldMk cId="492979073" sldId="258"/>
        </pc:sldMkLst>
      </pc:sldChg>
      <pc:sldChg chg="del">
        <pc:chgData name="Thomas Noordeloos" userId="df9f46e9-7760-4f6a-814f-9e8180d7b46a" providerId="ADAL" clId="{5BC3F61E-36BB-4A20-9624-7C2BDA399EB7}" dt="2023-11-28T14:30:57.487" v="60" actId="47"/>
        <pc:sldMkLst>
          <pc:docMk/>
          <pc:sldMk cId="318625009" sldId="259"/>
        </pc:sldMkLst>
      </pc:sldChg>
      <pc:sldChg chg="addSp delSp modSp add mod modAnim modNotesTx">
        <pc:chgData name="Thomas Noordeloos" userId="df9f46e9-7760-4f6a-814f-9e8180d7b46a" providerId="ADAL" clId="{5BC3F61E-36BB-4A20-9624-7C2BDA399EB7}" dt="2023-11-29T08:20:25.622" v="429" actId="478"/>
        <pc:sldMkLst>
          <pc:docMk/>
          <pc:sldMk cId="3135316819" sldId="259"/>
        </pc:sldMkLst>
        <pc:spChg chg="mod">
          <ac:chgData name="Thomas Noordeloos" userId="df9f46e9-7760-4f6a-814f-9e8180d7b46a" providerId="ADAL" clId="{5BC3F61E-36BB-4A20-9624-7C2BDA399EB7}" dt="2023-11-28T14:46:49.946" v="188" actId="404"/>
          <ac:spMkLst>
            <pc:docMk/>
            <pc:sldMk cId="3135316819" sldId="259"/>
            <ac:spMk id="2" creationId="{00000000-0000-0000-0000-000000000000}"/>
          </ac:spMkLst>
        </pc:spChg>
        <pc:picChg chg="del">
          <ac:chgData name="Thomas Noordeloos" userId="df9f46e9-7760-4f6a-814f-9e8180d7b46a" providerId="ADAL" clId="{5BC3F61E-36BB-4A20-9624-7C2BDA399EB7}" dt="2023-11-28T14:47:17.288" v="189" actId="478"/>
          <ac:picMkLst>
            <pc:docMk/>
            <pc:sldMk cId="3135316819" sldId="259"/>
            <ac:picMk id="3" creationId="{00000000-0000-0000-0000-000000000000}"/>
          </ac:picMkLst>
        </pc:picChg>
        <pc:picChg chg="add mod">
          <ac:chgData name="Thomas Noordeloos" userId="df9f46e9-7760-4f6a-814f-9e8180d7b46a" providerId="ADAL" clId="{5BC3F61E-36BB-4A20-9624-7C2BDA399EB7}" dt="2023-11-28T14:47:39.753" v="193" actId="1440"/>
          <ac:picMkLst>
            <pc:docMk/>
            <pc:sldMk cId="3135316819" sldId="259"/>
            <ac:picMk id="5" creationId="{0D0CF715-957B-F5D7-AD87-C70A3C9FC49D}"/>
          </ac:picMkLst>
        </pc:picChg>
        <pc:picChg chg="add mod">
          <ac:chgData name="Thomas Noordeloos" userId="df9f46e9-7760-4f6a-814f-9e8180d7b46a" providerId="ADAL" clId="{5BC3F61E-36BB-4A20-9624-7C2BDA399EB7}" dt="2023-11-28T14:48:16.298" v="199" actId="1440"/>
          <ac:picMkLst>
            <pc:docMk/>
            <pc:sldMk cId="3135316819" sldId="259"/>
            <ac:picMk id="7" creationId="{5A8098EE-0444-1240-E7A3-8A6322C3282B}"/>
          </ac:picMkLst>
        </pc:picChg>
        <pc:picChg chg="add del mod">
          <ac:chgData name="Thomas Noordeloos" userId="df9f46e9-7760-4f6a-814f-9e8180d7b46a" providerId="ADAL" clId="{5BC3F61E-36BB-4A20-9624-7C2BDA399EB7}" dt="2023-11-29T08:20:25.622" v="429" actId="478"/>
          <ac:picMkLst>
            <pc:docMk/>
            <pc:sldMk cId="3135316819" sldId="259"/>
            <ac:picMk id="9" creationId="{E2A790D4-9483-8359-2739-0AC1C53FCAAB}"/>
          </ac:picMkLst>
        </pc:picChg>
      </pc:sldChg>
      <pc:sldChg chg="add">
        <pc:chgData name="Thomas Noordeloos" userId="df9f46e9-7760-4f6a-814f-9e8180d7b46a" providerId="ADAL" clId="{5BC3F61E-36BB-4A20-9624-7C2BDA399EB7}" dt="2023-11-28T14:37:52.123" v="106"/>
        <pc:sldMkLst>
          <pc:docMk/>
          <pc:sldMk cId="1145053913" sldId="260"/>
        </pc:sldMkLst>
      </pc:sldChg>
      <pc:sldChg chg="del">
        <pc:chgData name="Thomas Noordeloos" userId="df9f46e9-7760-4f6a-814f-9e8180d7b46a" providerId="ADAL" clId="{5BC3F61E-36BB-4A20-9624-7C2BDA399EB7}" dt="2023-11-28T14:30:57.487" v="60" actId="47"/>
        <pc:sldMkLst>
          <pc:docMk/>
          <pc:sldMk cId="2939759825" sldId="261"/>
        </pc:sldMkLst>
      </pc:sldChg>
      <pc:sldChg chg="del">
        <pc:chgData name="Thomas Noordeloos" userId="df9f46e9-7760-4f6a-814f-9e8180d7b46a" providerId="ADAL" clId="{5BC3F61E-36BB-4A20-9624-7C2BDA399EB7}" dt="2023-11-28T14:30:57.487" v="60" actId="47"/>
        <pc:sldMkLst>
          <pc:docMk/>
          <pc:sldMk cId="4132212741" sldId="262"/>
        </pc:sldMkLst>
      </pc:sldChg>
      <pc:sldChg chg="del">
        <pc:chgData name="Thomas Noordeloos" userId="df9f46e9-7760-4f6a-814f-9e8180d7b46a" providerId="ADAL" clId="{5BC3F61E-36BB-4A20-9624-7C2BDA399EB7}" dt="2023-11-29T08:07:14.833" v="428" actId="47"/>
        <pc:sldMkLst>
          <pc:docMk/>
          <pc:sldMk cId="142099198" sldId="269"/>
        </pc:sldMkLst>
      </pc:sldChg>
      <pc:sldChg chg="modSp mod">
        <pc:chgData name="Thomas Noordeloos" userId="df9f46e9-7760-4f6a-814f-9e8180d7b46a" providerId="ADAL" clId="{5BC3F61E-36BB-4A20-9624-7C2BDA399EB7}" dt="2023-11-29T08:07:04.870" v="427" actId="20577"/>
        <pc:sldMkLst>
          <pc:docMk/>
          <pc:sldMk cId="3537927792" sldId="287"/>
        </pc:sldMkLst>
        <pc:spChg chg="mod">
          <ac:chgData name="Thomas Noordeloos" userId="df9f46e9-7760-4f6a-814f-9e8180d7b46a" providerId="ADAL" clId="{5BC3F61E-36BB-4A20-9624-7C2BDA399EB7}" dt="2023-11-28T14:30:11.063" v="0" actId="20577"/>
          <ac:spMkLst>
            <pc:docMk/>
            <pc:sldMk cId="3537927792" sldId="287"/>
            <ac:spMk id="2" creationId="{00000000-0000-0000-0000-000000000000}"/>
          </ac:spMkLst>
        </pc:spChg>
        <pc:graphicFrameChg chg="modGraphic">
          <ac:chgData name="Thomas Noordeloos" userId="df9f46e9-7760-4f6a-814f-9e8180d7b46a" providerId="ADAL" clId="{5BC3F61E-36BB-4A20-9624-7C2BDA399EB7}" dt="2023-11-29T08:07:04.870" v="427" actId="20577"/>
          <ac:graphicFrameMkLst>
            <pc:docMk/>
            <pc:sldMk cId="3537927792" sldId="287"/>
            <ac:graphicFrameMk id="7" creationId="{B41042EC-016D-7434-50CC-C9EA72951979}"/>
          </ac:graphicFrameMkLst>
        </pc:graphicFrameChg>
      </pc:sldChg>
      <pc:sldChg chg="modSp mod">
        <pc:chgData name="Thomas Noordeloos" userId="df9f46e9-7760-4f6a-814f-9e8180d7b46a" providerId="ADAL" clId="{5BC3F61E-36BB-4A20-9624-7C2BDA399EB7}" dt="2023-11-28T14:31:51.988" v="74" actId="20577"/>
        <pc:sldMkLst>
          <pc:docMk/>
          <pc:sldMk cId="2925799522" sldId="288"/>
        </pc:sldMkLst>
        <pc:spChg chg="mod">
          <ac:chgData name="Thomas Noordeloos" userId="df9f46e9-7760-4f6a-814f-9e8180d7b46a" providerId="ADAL" clId="{5BC3F61E-36BB-4A20-9624-7C2BDA399EB7}" dt="2023-11-28T14:31:51.988" v="74" actId="20577"/>
          <ac:spMkLst>
            <pc:docMk/>
            <pc:sldMk cId="2925799522" sldId="288"/>
            <ac:spMk id="2" creationId="{607B78F6-16FC-4475-56C7-D52B8B0705ED}"/>
          </ac:spMkLst>
        </pc:spChg>
      </pc:sldChg>
      <pc:sldChg chg="modSp add mod">
        <pc:chgData name="Thomas Noordeloos" userId="df9f46e9-7760-4f6a-814f-9e8180d7b46a" providerId="ADAL" clId="{5BC3F61E-36BB-4A20-9624-7C2BDA399EB7}" dt="2023-11-28T14:38:05.562" v="108" actId="14100"/>
        <pc:sldMkLst>
          <pc:docMk/>
          <pc:sldMk cId="692463258" sldId="289"/>
        </pc:sldMkLst>
        <pc:spChg chg="mod">
          <ac:chgData name="Thomas Noordeloos" userId="df9f46e9-7760-4f6a-814f-9e8180d7b46a" providerId="ADAL" clId="{5BC3F61E-36BB-4A20-9624-7C2BDA399EB7}" dt="2023-11-28T14:38:05.562" v="108" actId="14100"/>
          <ac:spMkLst>
            <pc:docMk/>
            <pc:sldMk cId="692463258" sldId="289"/>
            <ac:spMk id="2" creationId="{00000000-0000-0000-0000-000000000000}"/>
          </ac:spMkLst>
        </pc:spChg>
      </pc:sldChg>
      <pc:sldChg chg="addSp delSp modSp add mod delAnim modAnim">
        <pc:chgData name="Thomas Noordeloos" userId="df9f46e9-7760-4f6a-814f-9e8180d7b46a" providerId="ADAL" clId="{5BC3F61E-36BB-4A20-9624-7C2BDA399EB7}" dt="2023-11-29T07:58:12.764" v="222"/>
        <pc:sldMkLst>
          <pc:docMk/>
          <pc:sldMk cId="3564030038" sldId="290"/>
        </pc:sldMkLst>
        <pc:picChg chg="mod modCrop">
          <ac:chgData name="Thomas Noordeloos" userId="df9f46e9-7760-4f6a-814f-9e8180d7b46a" providerId="ADAL" clId="{5BC3F61E-36BB-4A20-9624-7C2BDA399EB7}" dt="2023-11-28T14:41:15.192" v="144" actId="18131"/>
          <ac:picMkLst>
            <pc:docMk/>
            <pc:sldMk cId="3564030038" sldId="290"/>
            <ac:picMk id="3" creationId="{00000000-0000-0000-0000-000000000000}"/>
          </ac:picMkLst>
        </pc:picChg>
        <pc:picChg chg="del">
          <ac:chgData name="Thomas Noordeloos" userId="df9f46e9-7760-4f6a-814f-9e8180d7b46a" providerId="ADAL" clId="{5BC3F61E-36BB-4A20-9624-7C2BDA399EB7}" dt="2023-11-28T14:41:39.208" v="145" actId="478"/>
          <ac:picMkLst>
            <pc:docMk/>
            <pc:sldMk cId="3564030038" sldId="290"/>
            <ac:picMk id="5" creationId="{00000000-0000-0000-0000-000000000000}"/>
          </ac:picMkLst>
        </pc:picChg>
        <pc:picChg chg="add mod">
          <ac:chgData name="Thomas Noordeloos" userId="df9f46e9-7760-4f6a-814f-9e8180d7b46a" providerId="ADAL" clId="{5BC3F61E-36BB-4A20-9624-7C2BDA399EB7}" dt="2023-11-28T14:43:54.759" v="151" actId="14100"/>
          <ac:picMkLst>
            <pc:docMk/>
            <pc:sldMk cId="3564030038" sldId="290"/>
            <ac:picMk id="6" creationId="{6672C79D-21AF-A7BA-C172-3ECE59FDA67C}"/>
          </ac:picMkLst>
        </pc:picChg>
        <pc:picChg chg="add mod modCrop">
          <ac:chgData name="Thomas Noordeloos" userId="df9f46e9-7760-4f6a-814f-9e8180d7b46a" providerId="ADAL" clId="{5BC3F61E-36BB-4A20-9624-7C2BDA399EB7}" dt="2023-11-28T14:44:52.216" v="156" actId="732"/>
          <ac:picMkLst>
            <pc:docMk/>
            <pc:sldMk cId="3564030038" sldId="290"/>
            <ac:picMk id="8" creationId="{74B80C05-9C5A-90CC-9B04-7E8FB12278F6}"/>
          </ac:picMkLst>
        </pc:picChg>
      </pc:sldChg>
      <pc:sldChg chg="addSp delSp modSp add mod">
        <pc:chgData name="Thomas Noordeloos" userId="df9f46e9-7760-4f6a-814f-9e8180d7b46a" providerId="ADAL" clId="{5BC3F61E-36BB-4A20-9624-7C2BDA399EB7}" dt="2023-11-29T07:58:44.908" v="225" actId="1076"/>
        <pc:sldMkLst>
          <pc:docMk/>
          <pc:sldMk cId="1284067511" sldId="291"/>
        </pc:sldMkLst>
        <pc:picChg chg="add mod">
          <ac:chgData name="Thomas Noordeloos" userId="df9f46e9-7760-4f6a-814f-9e8180d7b46a" providerId="ADAL" clId="{5BC3F61E-36BB-4A20-9624-7C2BDA399EB7}" dt="2023-11-29T07:58:44.908" v="225" actId="1076"/>
          <ac:picMkLst>
            <pc:docMk/>
            <pc:sldMk cId="1284067511" sldId="291"/>
            <ac:picMk id="4" creationId="{8CDA525A-5C45-44ED-2539-4ECC93D65D84}"/>
          </ac:picMkLst>
        </pc:picChg>
        <pc:picChg chg="del">
          <ac:chgData name="Thomas Noordeloos" userId="df9f46e9-7760-4f6a-814f-9e8180d7b46a" providerId="ADAL" clId="{5BC3F61E-36BB-4A20-9624-7C2BDA399EB7}" dt="2023-11-28T14:56:21.002" v="217" actId="478"/>
          <ac:picMkLst>
            <pc:docMk/>
            <pc:sldMk cId="1284067511" sldId="291"/>
            <ac:picMk id="5" creationId="{0D0CF715-957B-F5D7-AD87-C70A3C9FC49D}"/>
          </ac:picMkLst>
        </pc:picChg>
        <pc:picChg chg="del">
          <ac:chgData name="Thomas Noordeloos" userId="df9f46e9-7760-4f6a-814f-9e8180d7b46a" providerId="ADAL" clId="{5BC3F61E-36BB-4A20-9624-7C2BDA399EB7}" dt="2023-11-28T14:56:21.002" v="217" actId="478"/>
          <ac:picMkLst>
            <pc:docMk/>
            <pc:sldMk cId="1284067511" sldId="291"/>
            <ac:picMk id="7" creationId="{5A8098EE-0444-1240-E7A3-8A6322C3282B}"/>
          </ac:picMkLst>
        </pc:picChg>
        <pc:picChg chg="del">
          <ac:chgData name="Thomas Noordeloos" userId="df9f46e9-7760-4f6a-814f-9e8180d7b46a" providerId="ADAL" clId="{5BC3F61E-36BB-4A20-9624-7C2BDA399EB7}" dt="2023-11-28T14:56:21.002" v="217" actId="478"/>
          <ac:picMkLst>
            <pc:docMk/>
            <pc:sldMk cId="1284067511" sldId="291"/>
            <ac:picMk id="9" creationId="{E2A790D4-9483-8359-2739-0AC1C53FCAAB}"/>
          </ac:picMkLst>
        </pc:picChg>
      </pc:sldChg>
      <pc:sldChg chg="addSp delSp modSp add mod modAnim">
        <pc:chgData name="Thomas Noordeloos" userId="df9f46e9-7760-4f6a-814f-9e8180d7b46a" providerId="ADAL" clId="{5BC3F61E-36BB-4A20-9624-7C2BDA399EB7}" dt="2023-11-29T08:01:10.229" v="231" actId="1076"/>
        <pc:sldMkLst>
          <pc:docMk/>
          <pc:sldMk cId="956725870" sldId="292"/>
        </pc:sldMkLst>
        <pc:picChg chg="add mod">
          <ac:chgData name="Thomas Noordeloos" userId="df9f46e9-7760-4f6a-814f-9e8180d7b46a" providerId="ADAL" clId="{5BC3F61E-36BB-4A20-9624-7C2BDA399EB7}" dt="2023-11-29T08:01:10.229" v="231" actId="1076"/>
          <ac:picMkLst>
            <pc:docMk/>
            <pc:sldMk cId="956725870" sldId="292"/>
            <ac:picMk id="3" creationId="{BEDE2BC0-13DF-183C-943E-B5A1E457D58E}"/>
          </ac:picMkLst>
        </pc:picChg>
        <pc:picChg chg="del">
          <ac:chgData name="Thomas Noordeloos" userId="df9f46e9-7760-4f6a-814f-9e8180d7b46a" providerId="ADAL" clId="{5BC3F61E-36BB-4A20-9624-7C2BDA399EB7}" dt="2023-11-29T07:58:55.168" v="227" actId="478"/>
          <ac:picMkLst>
            <pc:docMk/>
            <pc:sldMk cId="956725870" sldId="292"/>
            <ac:picMk id="4" creationId="{8CDA525A-5C45-44ED-2539-4ECC93D65D84}"/>
          </ac:picMkLst>
        </pc:picChg>
      </pc:sldChg>
      <pc:sldChg chg="addSp delSp modSp add mod delAnim modAnim">
        <pc:chgData name="Thomas Noordeloos" userId="df9f46e9-7760-4f6a-814f-9e8180d7b46a" providerId="ADAL" clId="{5BC3F61E-36BB-4A20-9624-7C2BDA399EB7}" dt="2023-11-29T08:05:42.860" v="327"/>
        <pc:sldMkLst>
          <pc:docMk/>
          <pc:sldMk cId="2632758518" sldId="293"/>
        </pc:sldMkLst>
        <pc:spChg chg="mod">
          <ac:chgData name="Thomas Noordeloos" userId="df9f46e9-7760-4f6a-814f-9e8180d7b46a" providerId="ADAL" clId="{5BC3F61E-36BB-4A20-9624-7C2BDA399EB7}" dt="2023-11-29T08:03:06.443" v="309" actId="20577"/>
          <ac:spMkLst>
            <pc:docMk/>
            <pc:sldMk cId="2632758518" sldId="293"/>
            <ac:spMk id="2" creationId="{00000000-0000-0000-0000-000000000000}"/>
          </ac:spMkLst>
        </pc:spChg>
        <pc:picChg chg="del">
          <ac:chgData name="Thomas Noordeloos" userId="df9f46e9-7760-4f6a-814f-9e8180d7b46a" providerId="ADAL" clId="{5BC3F61E-36BB-4A20-9624-7C2BDA399EB7}" dt="2023-11-29T08:02:43.585" v="233" actId="478"/>
          <ac:picMkLst>
            <pc:docMk/>
            <pc:sldMk cId="2632758518" sldId="293"/>
            <ac:picMk id="3" creationId="{BEDE2BC0-13DF-183C-943E-B5A1E457D58E}"/>
          </ac:picMkLst>
        </pc:picChg>
        <pc:picChg chg="add mod">
          <ac:chgData name="Thomas Noordeloos" userId="df9f46e9-7760-4f6a-814f-9e8180d7b46a" providerId="ADAL" clId="{5BC3F61E-36BB-4A20-9624-7C2BDA399EB7}" dt="2023-11-29T08:05:28.173" v="324" actId="14100"/>
          <ac:picMkLst>
            <pc:docMk/>
            <pc:sldMk cId="2632758518" sldId="293"/>
            <ac:picMk id="5" creationId="{0B4E2E0A-CBA3-2201-4B73-2D918EE6D030}"/>
          </ac:picMkLst>
        </pc:picChg>
        <pc:picChg chg="add mod">
          <ac:chgData name="Thomas Noordeloos" userId="df9f46e9-7760-4f6a-814f-9e8180d7b46a" providerId="ADAL" clId="{5BC3F61E-36BB-4A20-9624-7C2BDA399EB7}" dt="2023-11-29T08:05:11.061" v="320" actId="1440"/>
          <ac:picMkLst>
            <pc:docMk/>
            <pc:sldMk cId="2632758518" sldId="293"/>
            <ac:picMk id="7" creationId="{BC368847-FA4D-B29F-B6F4-05EE62A43E54}"/>
          </ac:picMkLst>
        </pc:picChg>
        <pc:picChg chg="add mod">
          <ac:chgData name="Thomas Noordeloos" userId="df9f46e9-7760-4f6a-814f-9e8180d7b46a" providerId="ADAL" clId="{5BC3F61E-36BB-4A20-9624-7C2BDA399EB7}" dt="2023-11-29T08:05:23.150" v="323" actId="14100"/>
          <ac:picMkLst>
            <pc:docMk/>
            <pc:sldMk cId="2632758518" sldId="293"/>
            <ac:picMk id="9" creationId="{34F95A9E-075E-074F-B2B6-FD002D6919D6}"/>
          </ac:picMkLst>
        </pc:picChg>
        <pc:picChg chg="add mod">
          <ac:chgData name="Thomas Noordeloos" userId="df9f46e9-7760-4f6a-814f-9e8180d7b46a" providerId="ADAL" clId="{5BC3F61E-36BB-4A20-9624-7C2BDA399EB7}" dt="2023-11-29T08:05:11.061" v="320" actId="1440"/>
          <ac:picMkLst>
            <pc:docMk/>
            <pc:sldMk cId="2632758518" sldId="293"/>
            <ac:picMk id="11" creationId="{DA3CC3F4-EB83-9A47-56BC-0AFD52479404}"/>
          </ac:picMkLst>
        </pc:picChg>
      </pc:sldChg>
      <pc:sldChg chg="add">
        <pc:chgData name="Thomas Noordeloos" userId="df9f46e9-7760-4f6a-814f-9e8180d7b46a" providerId="ADAL" clId="{5BC3F61E-36BB-4A20-9624-7C2BDA399EB7}" dt="2023-11-29T08:05:51.400" v="328"/>
        <pc:sldMkLst>
          <pc:docMk/>
          <pc:sldMk cId="2482854105" sldId="294"/>
        </pc:sldMkLst>
      </pc:sldChg>
      <pc:sldChg chg="del">
        <pc:chgData name="Thomas Noordeloos" userId="df9f46e9-7760-4f6a-814f-9e8180d7b46a" providerId="ADAL" clId="{5BC3F61E-36BB-4A20-9624-7C2BDA399EB7}" dt="2023-11-28T14:30:57.487" v="60" actId="47"/>
        <pc:sldMkLst>
          <pc:docMk/>
          <pc:sldMk cId="2900173714" sldId="298"/>
        </pc:sldMkLst>
      </pc:sldChg>
      <pc:sldChg chg="del">
        <pc:chgData name="Thomas Noordeloos" userId="df9f46e9-7760-4f6a-814f-9e8180d7b46a" providerId="ADAL" clId="{5BC3F61E-36BB-4A20-9624-7C2BDA399EB7}" dt="2023-11-28T14:30:57.487" v="60" actId="47"/>
        <pc:sldMkLst>
          <pc:docMk/>
          <pc:sldMk cId="1526571158" sldId="299"/>
        </pc:sldMkLst>
      </pc:sldChg>
      <pc:sldChg chg="del">
        <pc:chgData name="Thomas Noordeloos" userId="df9f46e9-7760-4f6a-814f-9e8180d7b46a" providerId="ADAL" clId="{5BC3F61E-36BB-4A20-9624-7C2BDA399EB7}" dt="2023-11-28T14:30:57.487" v="60" actId="47"/>
        <pc:sldMkLst>
          <pc:docMk/>
          <pc:sldMk cId="3431394973" sldId="300"/>
        </pc:sldMkLst>
      </pc:sldChg>
      <pc:sldChg chg="del">
        <pc:chgData name="Thomas Noordeloos" userId="df9f46e9-7760-4f6a-814f-9e8180d7b46a" providerId="ADAL" clId="{5BC3F61E-36BB-4A20-9624-7C2BDA399EB7}" dt="2023-11-28T14:30:57.487" v="60" actId="47"/>
        <pc:sldMkLst>
          <pc:docMk/>
          <pc:sldMk cId="664894335" sldId="307"/>
        </pc:sldMkLst>
      </pc:sldChg>
      <pc:sldChg chg="del">
        <pc:chgData name="Thomas Noordeloos" userId="df9f46e9-7760-4f6a-814f-9e8180d7b46a" providerId="ADAL" clId="{5BC3F61E-36BB-4A20-9624-7C2BDA399EB7}" dt="2023-11-28T14:30:57.487" v="60" actId="47"/>
        <pc:sldMkLst>
          <pc:docMk/>
          <pc:sldMk cId="2260983792" sldId="308"/>
        </pc:sldMkLst>
      </pc:sldChg>
      <pc:sldChg chg="del">
        <pc:chgData name="Thomas Noordeloos" userId="df9f46e9-7760-4f6a-814f-9e8180d7b46a" providerId="ADAL" clId="{5BC3F61E-36BB-4A20-9624-7C2BDA399EB7}" dt="2023-11-28T14:30:57.487" v="60" actId="47"/>
        <pc:sldMkLst>
          <pc:docMk/>
          <pc:sldMk cId="52081604" sldId="309"/>
        </pc:sldMkLst>
      </pc:sldChg>
      <pc:sldChg chg="del">
        <pc:chgData name="Thomas Noordeloos" userId="df9f46e9-7760-4f6a-814f-9e8180d7b46a" providerId="ADAL" clId="{5BC3F61E-36BB-4A20-9624-7C2BDA399EB7}" dt="2023-11-28T14:30:57.487" v="60" actId="47"/>
        <pc:sldMkLst>
          <pc:docMk/>
          <pc:sldMk cId="1460005933" sldId="311"/>
        </pc:sldMkLst>
      </pc:sldChg>
      <pc:sldChg chg="del">
        <pc:chgData name="Thomas Noordeloos" userId="df9f46e9-7760-4f6a-814f-9e8180d7b46a" providerId="ADAL" clId="{5BC3F61E-36BB-4A20-9624-7C2BDA399EB7}" dt="2023-11-28T14:30:57.487" v="60" actId="47"/>
        <pc:sldMkLst>
          <pc:docMk/>
          <pc:sldMk cId="1579902811" sldId="315"/>
        </pc:sldMkLst>
      </pc:sldChg>
      <pc:sldChg chg="del">
        <pc:chgData name="Thomas Noordeloos" userId="df9f46e9-7760-4f6a-814f-9e8180d7b46a" providerId="ADAL" clId="{5BC3F61E-36BB-4A20-9624-7C2BDA399EB7}" dt="2023-11-28T14:30:57.487" v="60" actId="47"/>
        <pc:sldMkLst>
          <pc:docMk/>
          <pc:sldMk cId="892095658" sldId="316"/>
        </pc:sldMkLst>
      </pc:sldChg>
      <pc:sldChg chg="del">
        <pc:chgData name="Thomas Noordeloos" userId="df9f46e9-7760-4f6a-814f-9e8180d7b46a" providerId="ADAL" clId="{5BC3F61E-36BB-4A20-9624-7C2BDA399EB7}" dt="2023-11-28T14:30:57.487" v="60" actId="47"/>
        <pc:sldMkLst>
          <pc:docMk/>
          <pc:sldMk cId="2599659862" sldId="317"/>
        </pc:sldMkLst>
      </pc:sldChg>
      <pc:sldChg chg="del">
        <pc:chgData name="Thomas Noordeloos" userId="df9f46e9-7760-4f6a-814f-9e8180d7b46a" providerId="ADAL" clId="{5BC3F61E-36BB-4A20-9624-7C2BDA399EB7}" dt="2023-11-28T14:30:57.487" v="60" actId="47"/>
        <pc:sldMkLst>
          <pc:docMk/>
          <pc:sldMk cId="2696374958" sldId="31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1538-1FC0-48D9-B70E-2DC3874948F2}" type="datetimeFigureOut">
              <a:rPr lang="nl-NL" smtClean="0"/>
              <a:t>28-11-2023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D9B25-5126-4124-8E8A-22611371FA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47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https://www.duurzaam-ondernemen.nl/primark-lanceert-eerste-circulaire-collectie/</a:t>
            </a:r>
          </a:p>
          <a:p>
            <a:r>
              <a:rPr lang="nl-NL" dirty="0"/>
              <a:t>https://nos.nl/artikel/2495263-primark-op-vingers-getikt-om-duurzaamheidsclaims-op-posters</a:t>
            </a:r>
          </a:p>
          <a:p>
            <a:r>
              <a:rPr lang="nl-NL" dirty="0"/>
              <a:t>https://fashionunited.nl/nieuws/business/primark-nederland-onderzocht-vanwege-mogelijke-greenwashing/2023062757642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D9B25-5126-4124-8E8A-22611371FAE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9398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https://www.duurzaam-ondernemen.nl/primark-lanceert-eerste-circulaire-collectie/</a:t>
            </a:r>
          </a:p>
          <a:p>
            <a:r>
              <a:rPr lang="nl-NL" dirty="0"/>
              <a:t>https://nos.nl/artikel/2495263-primark-op-vingers-getikt-om-duurzaamheidsclaims-op-posters</a:t>
            </a:r>
          </a:p>
          <a:p>
            <a:r>
              <a:rPr lang="nl-NL" dirty="0"/>
              <a:t>https://fashionunited.nl/nieuws/business/primark-nederland-onderzocht-vanwege-mogelijke-greenwashing/2023062757642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D9B25-5126-4124-8E8A-22611371FAE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3186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https://www.duurzaam-ondernemen.nl/primark-lanceert-eerste-circulaire-collectie/</a:t>
            </a:r>
          </a:p>
          <a:p>
            <a:r>
              <a:rPr lang="nl-NL" dirty="0"/>
              <a:t>https://nos.nl/artikel/2495263-primark-op-vingers-getikt-om-duurzaamheidsclaims-op-posters</a:t>
            </a:r>
          </a:p>
          <a:p>
            <a:r>
              <a:rPr lang="nl-NL" dirty="0"/>
              <a:t>https://fashionunited.nl/nieuws/business/primark-nederland-onderzocht-vanwege-mogelijke-greenwashing/2023062757642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D9B25-5126-4124-8E8A-22611371FAE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5282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https://www.duurzaam-ondernemen.nl/primark-lanceert-eerste-circulaire-collectie/</a:t>
            </a:r>
          </a:p>
          <a:p>
            <a:r>
              <a:rPr lang="nl-NL" dirty="0"/>
              <a:t>https://nos.nl/artikel/2495263-primark-op-vingers-getikt-om-duurzaamheidsclaims-op-posters</a:t>
            </a:r>
          </a:p>
          <a:p>
            <a:r>
              <a:rPr lang="nl-NL" dirty="0"/>
              <a:t>https://fashionunited.nl/nieuws/business/primark-nederland-onderzocht-vanwege-mogelijke-greenwashing/2023062757642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D9B25-5126-4124-8E8A-22611371FAEC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4526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1A8BD68-CFB7-4CE8-927C-EC6ABA751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C8E20B-A0BF-4CD6-AEE6-FAEAB7BE1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894417-9658-4824-AB01-4E994083A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824CAF-DF54-4A8A-A4C4-E08E0DB6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28-11-2023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08C39-37FF-4EBA-8913-006DB03B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8F163C-C938-43FA-A41C-FC704C3531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4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9F6768AA-6EFF-47EC-90A7-8C4D4510E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041AC9-116B-4F01-8FC8-907E718B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DFFB96-23F6-436F-B999-260145B3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28-11-2023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CEA7AC-038A-4FE9-8417-7A5B7BC1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D80BFB-C780-410E-B4A6-97DA0C4041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7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87D9-0B69-41E6-BCC7-2A763CFB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094E34-B709-4148-AAD2-3E31B39B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28-11-2023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B07FF9-DFE7-4583-9ED1-72016D53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20854E-98DB-41E1-A8DE-A4243692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54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A33CB-133B-45DE-9270-8AB102EE21F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6703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B5335E-426E-4FF0-8BD0-AFA8ACBB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11905F-E1EF-40AB-9922-3DF6880C6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34E063-366F-47A5-A903-1168B0A1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D4D1-00C4-4E8E-99A5-8D1DF5379DBE}" type="datetimeFigureOut">
              <a:rPr lang="nl-NL" smtClean="0"/>
              <a:t>28-11-2023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8F1765-D70C-4E4A-B52C-213A0677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C37449-F706-428B-B279-352BF37C0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Vormentaal">
            <a:extLst>
              <a:ext uri="{FF2B5EF4-FFF2-40B4-BE49-F238E27FC236}">
                <a16:creationId xmlns:a16="http://schemas.microsoft.com/office/drawing/2014/main" id="{2074DCA5-5660-40C3-B12B-972CD979B8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C48F74-8E96-4434-A02B-EA3EE1F88D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QQuMe-ABq5g?feature=oembed" TargetMode="Externa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  <a:latin typeface="Athletics Black" panose="02000000000000000000" pitchFamily="2" charset="0"/>
              </a:rPr>
              <a:t>Opstart week 3</a:t>
            </a:r>
          </a:p>
        </p:txBody>
      </p:sp>
      <p:graphicFrame>
        <p:nvGraphicFramePr>
          <p:cNvPr id="7" name="Tabel 2">
            <a:extLst>
              <a:ext uri="{FF2B5EF4-FFF2-40B4-BE49-F238E27FC236}">
                <a16:creationId xmlns:a16="http://schemas.microsoft.com/office/drawing/2014/main" id="{B41042EC-016D-7434-50CC-C9EA72951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721699"/>
              </p:ext>
            </p:extLst>
          </p:nvPr>
        </p:nvGraphicFramePr>
        <p:xfrm>
          <a:off x="430956" y="2447781"/>
          <a:ext cx="11330087" cy="20114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9091">
                  <a:extLst>
                    <a:ext uri="{9D8B030D-6E8A-4147-A177-3AD203B41FA5}">
                      <a16:colId xmlns:a16="http://schemas.microsoft.com/office/drawing/2014/main" val="1237320612"/>
                    </a:ext>
                  </a:extLst>
                </a:gridCol>
                <a:gridCol w="2572749">
                  <a:extLst>
                    <a:ext uri="{9D8B030D-6E8A-4147-A177-3AD203B41FA5}">
                      <a16:colId xmlns:a16="http://schemas.microsoft.com/office/drawing/2014/main" val="1184782360"/>
                    </a:ext>
                  </a:extLst>
                </a:gridCol>
                <a:gridCol w="2572749">
                  <a:extLst>
                    <a:ext uri="{9D8B030D-6E8A-4147-A177-3AD203B41FA5}">
                      <a16:colId xmlns:a16="http://schemas.microsoft.com/office/drawing/2014/main" val="886868527"/>
                    </a:ext>
                  </a:extLst>
                </a:gridCol>
                <a:gridCol w="2572749">
                  <a:extLst>
                    <a:ext uri="{9D8B030D-6E8A-4147-A177-3AD203B41FA5}">
                      <a16:colId xmlns:a16="http://schemas.microsoft.com/office/drawing/2014/main" val="3857444242"/>
                    </a:ext>
                  </a:extLst>
                </a:gridCol>
                <a:gridCol w="2572749">
                  <a:extLst>
                    <a:ext uri="{9D8B030D-6E8A-4147-A177-3AD203B41FA5}">
                      <a16:colId xmlns:a16="http://schemas.microsoft.com/office/drawing/2014/main" val="4226078568"/>
                    </a:ext>
                  </a:extLst>
                </a:gridCol>
              </a:tblGrid>
              <a:tr h="731336">
                <a:tc>
                  <a:txBody>
                    <a:bodyPr/>
                    <a:lstStyle/>
                    <a:p>
                      <a:pPr algn="l"/>
                      <a:endParaRPr lang="nl-NL" dirty="0">
                        <a:latin typeface="Athletics" panose="02000000000000000000" pitchFamily="2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Dinsdag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Woensdag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Donderdag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Vrijdag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89787180"/>
                  </a:ext>
                </a:extLst>
              </a:tr>
              <a:tr h="591021">
                <a:tc>
                  <a:txBody>
                    <a:bodyPr/>
                    <a:lstStyle/>
                    <a:p>
                      <a:pPr algn="l"/>
                      <a:r>
                        <a:rPr lang="nl-NL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Thema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i="1" dirty="0">
                          <a:latin typeface="Athletics" panose="02000000000000000000" pitchFamily="2" charset="0"/>
                        </a:rPr>
                        <a:t>Analyse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Ecologische en sociale impact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Sustainable Business Model Canvas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Verslaglegging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6751549"/>
                  </a:ext>
                </a:extLst>
              </a:tr>
              <a:tr h="338588">
                <a:tc>
                  <a:txBody>
                    <a:bodyPr/>
                    <a:lstStyle/>
                    <a:p>
                      <a:pPr algn="l"/>
                      <a:r>
                        <a:rPr lang="nl-NL" sz="1600" i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Wat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Externe analyse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LA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i="1" dirty="0">
                          <a:latin typeface="Athletics" panose="02000000000000000000" pitchFamily="2" charset="0"/>
                        </a:rPr>
                        <a:t>Klantsegment</a:t>
                      </a:r>
                    </a:p>
                    <a:p>
                      <a:pPr algn="ctr"/>
                      <a:endParaRPr lang="nl-NL" i="0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i="1" dirty="0">
                          <a:latin typeface="Athletics" panose="02000000000000000000" pitchFamily="2" charset="0"/>
                        </a:rPr>
                        <a:t>Formatief toetsen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315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7927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5546" y="270456"/>
            <a:ext cx="11245135" cy="783465"/>
          </a:xfrm>
        </p:spPr>
        <p:txBody>
          <a:bodyPr>
            <a:noAutofit/>
          </a:bodyPr>
          <a:lstStyle/>
          <a:p>
            <a:pPr algn="l"/>
            <a:br>
              <a:rPr lang="nl-NL" sz="1050" dirty="0">
                <a:latin typeface="Athletics Regular" panose="02000000000000000000" pitchFamily="50" charset="0"/>
              </a:rPr>
            </a:br>
            <a:r>
              <a:rPr lang="nl-NL" sz="3600" b="1" dirty="0">
                <a:latin typeface="Athletics Regular" panose="02000000000000000000" pitchFamily="50" charset="0"/>
              </a:rPr>
              <a:t>Wat zegt de media over </a:t>
            </a:r>
            <a:r>
              <a:rPr lang="nl-NL" sz="3600" b="1" dirty="0" err="1">
                <a:latin typeface="Athletics Regular" panose="02000000000000000000" pitchFamily="50" charset="0"/>
              </a:rPr>
              <a:t>Primark</a:t>
            </a:r>
            <a:r>
              <a:rPr lang="nl-NL" sz="3600" b="1" dirty="0">
                <a:latin typeface="Athletics Regular" panose="02000000000000000000" pitchFamily="50" charset="0"/>
              </a:rPr>
              <a:t>? </a:t>
            </a:r>
            <a:r>
              <a:rPr lang="nl-NL" sz="3200" dirty="0">
                <a:latin typeface="Athletics Regular" panose="02000000000000000000" pitchFamily="50" charset="0"/>
              </a:rPr>
              <a:t>(externe bronnen)</a:t>
            </a:r>
            <a:endParaRPr lang="nl-NL" sz="3600" dirty="0">
              <a:latin typeface="Athletics Regular" panose="02000000000000000000" pitchFamily="50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D0CF715-957B-F5D7-AD87-C70A3C9FC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74" y="1451499"/>
            <a:ext cx="6361485" cy="3955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A8098EE-0444-1240-E7A3-8A6322C32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378" y="1451499"/>
            <a:ext cx="4169933" cy="395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531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5546" y="270456"/>
            <a:ext cx="11245135" cy="783465"/>
          </a:xfrm>
        </p:spPr>
        <p:txBody>
          <a:bodyPr>
            <a:noAutofit/>
          </a:bodyPr>
          <a:lstStyle/>
          <a:p>
            <a:pPr algn="l"/>
            <a:br>
              <a:rPr lang="nl-NL" sz="1050" dirty="0">
                <a:latin typeface="Athletics Regular" panose="02000000000000000000" pitchFamily="50" charset="0"/>
              </a:rPr>
            </a:br>
            <a:r>
              <a:rPr lang="nl-NL" sz="3600" b="1" dirty="0">
                <a:latin typeface="Athletics Regular" panose="02000000000000000000" pitchFamily="50" charset="0"/>
              </a:rPr>
              <a:t>Wat zegt de media over </a:t>
            </a:r>
            <a:r>
              <a:rPr lang="nl-NL" sz="3600" b="1" dirty="0" err="1">
                <a:latin typeface="Athletics Regular" panose="02000000000000000000" pitchFamily="50" charset="0"/>
              </a:rPr>
              <a:t>Primark</a:t>
            </a:r>
            <a:r>
              <a:rPr lang="nl-NL" sz="3600" b="1" dirty="0">
                <a:latin typeface="Athletics Regular" panose="02000000000000000000" pitchFamily="50" charset="0"/>
              </a:rPr>
              <a:t>? </a:t>
            </a:r>
            <a:r>
              <a:rPr lang="nl-NL" sz="3200" dirty="0">
                <a:latin typeface="Athletics Regular" panose="02000000000000000000" pitchFamily="50" charset="0"/>
              </a:rPr>
              <a:t>(externe bronnen)</a:t>
            </a:r>
            <a:endParaRPr lang="nl-NL" sz="3600" dirty="0">
              <a:latin typeface="Athletics Regular" panose="02000000000000000000" pitchFamily="50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CDA525A-5C45-44ED-2539-4ECC93D65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017" y="1544007"/>
            <a:ext cx="6015965" cy="4585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4067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5546" y="270456"/>
            <a:ext cx="11245135" cy="783465"/>
          </a:xfrm>
        </p:spPr>
        <p:txBody>
          <a:bodyPr>
            <a:noAutofit/>
          </a:bodyPr>
          <a:lstStyle/>
          <a:p>
            <a:pPr algn="l"/>
            <a:br>
              <a:rPr lang="nl-NL" sz="1050" dirty="0">
                <a:latin typeface="Athletics Regular" panose="02000000000000000000" pitchFamily="50" charset="0"/>
              </a:rPr>
            </a:br>
            <a:r>
              <a:rPr lang="nl-NL" sz="3600" b="1" dirty="0">
                <a:latin typeface="Athletics Regular" panose="02000000000000000000" pitchFamily="50" charset="0"/>
              </a:rPr>
              <a:t>Wat zegt de media over </a:t>
            </a:r>
            <a:r>
              <a:rPr lang="nl-NL" sz="3600" b="1" dirty="0" err="1">
                <a:latin typeface="Athletics Regular" panose="02000000000000000000" pitchFamily="50" charset="0"/>
              </a:rPr>
              <a:t>Primark</a:t>
            </a:r>
            <a:r>
              <a:rPr lang="nl-NL" sz="3600" b="1" dirty="0">
                <a:latin typeface="Athletics Regular" panose="02000000000000000000" pitchFamily="50" charset="0"/>
              </a:rPr>
              <a:t>? </a:t>
            </a:r>
            <a:r>
              <a:rPr lang="nl-NL" sz="3200" dirty="0">
                <a:latin typeface="Athletics Regular" panose="02000000000000000000" pitchFamily="50" charset="0"/>
              </a:rPr>
              <a:t>(externe bronnen)</a:t>
            </a:r>
            <a:endParaRPr lang="nl-NL" sz="3600" dirty="0">
              <a:latin typeface="Athletics Regular" panose="02000000000000000000" pitchFamily="50" charset="0"/>
            </a:endParaRPr>
          </a:p>
        </p:txBody>
      </p:sp>
      <p:pic>
        <p:nvPicPr>
          <p:cNvPr id="3" name="Onlinemedia 2" title="Afvalberg met oude kleding wordt groter en groter">
            <a:hlinkClick r:id="" action="ppaction://media"/>
            <a:extLst>
              <a:ext uri="{FF2B5EF4-FFF2-40B4-BE49-F238E27FC236}">
                <a16:creationId xmlns:a16="http://schemas.microsoft.com/office/drawing/2014/main" id="{BEDE2BC0-13DF-183C-943E-B5A1E457D58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60418" y="1307991"/>
            <a:ext cx="8271163" cy="46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2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5546" y="270456"/>
            <a:ext cx="11245135" cy="783465"/>
          </a:xfrm>
        </p:spPr>
        <p:txBody>
          <a:bodyPr>
            <a:noAutofit/>
          </a:bodyPr>
          <a:lstStyle/>
          <a:p>
            <a:pPr algn="l"/>
            <a:br>
              <a:rPr lang="nl-NL" sz="1050" dirty="0">
                <a:latin typeface="Athletics Regular" panose="02000000000000000000" pitchFamily="50" charset="0"/>
              </a:rPr>
            </a:br>
            <a:r>
              <a:rPr lang="nl-NL" sz="3600" b="1" dirty="0">
                <a:latin typeface="Athletics Regular" panose="02000000000000000000" pitchFamily="50" charset="0"/>
              </a:rPr>
              <a:t>De nieuwe economie</a:t>
            </a:r>
            <a:endParaRPr lang="nl-NL" sz="3600" dirty="0">
              <a:latin typeface="Athletics Regular" panose="02000000000000000000" pitchFamily="50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4E2E0A-CBA3-2201-4B73-2D918EE6D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057" y="1737213"/>
            <a:ext cx="3681430" cy="1836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C368847-FA4D-B29F-B6F4-05EE62A43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099" y="1664816"/>
            <a:ext cx="3558848" cy="1836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4F95A9E-075E-074F-B2B6-FD002D691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099" y="4015409"/>
            <a:ext cx="3558848" cy="2154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A3CC3F4-EB83-9A47-56BC-0AFD52479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4949" y="4158014"/>
            <a:ext cx="3665538" cy="196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275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vak 20"/>
          <p:cNvSpPr txBox="1"/>
          <p:nvPr/>
        </p:nvSpPr>
        <p:spPr>
          <a:xfrm>
            <a:off x="988100" y="165960"/>
            <a:ext cx="7894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2324 MON LA2 Ecologische en sociale impact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187282" y="909004"/>
            <a:ext cx="4667016" cy="892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3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 </a:t>
            </a:r>
          </a:p>
          <a:p>
            <a:r>
              <a:rPr lang="nl-NL" sz="1300" dirty="0">
                <a:latin typeface="+mn-lt"/>
              </a:rPr>
              <a:t>Je kunt de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ecologische</a:t>
            </a:r>
            <a:r>
              <a:rPr lang="nl-NL" sz="1300" dirty="0">
                <a:latin typeface="+mn-lt"/>
              </a:rPr>
              <a:t> en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sociale</a:t>
            </a:r>
            <a:r>
              <a:rPr lang="nl-NL" sz="1300" dirty="0">
                <a:latin typeface="+mn-lt"/>
              </a:rPr>
              <a:t>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impact</a:t>
            </a:r>
            <a:r>
              <a:rPr lang="nl-NL" sz="1300" dirty="0">
                <a:latin typeface="+mn-lt"/>
              </a:rPr>
              <a:t> van een bedrijf, dat onderneemt volgens het principe van ‘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de</a:t>
            </a:r>
            <a:r>
              <a:rPr lang="nl-NL" sz="1300" dirty="0">
                <a:latin typeface="+mn-lt"/>
              </a:rPr>
              <a:t>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Nieuwe</a:t>
            </a:r>
            <a:r>
              <a:rPr lang="nl-NL" sz="1300" dirty="0">
                <a:latin typeface="+mn-lt"/>
              </a:rPr>
              <a:t>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Economie</a:t>
            </a:r>
            <a:r>
              <a:rPr lang="nl-NL" sz="1300" dirty="0">
                <a:latin typeface="+mn-lt"/>
              </a:rPr>
              <a:t>’,  analyseren en vertalen naar je eigen onderneming.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190338" y="1973354"/>
            <a:ext cx="4663959" cy="877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</a:t>
            </a:r>
          </a:p>
          <a:p>
            <a:r>
              <a:rPr lang="nl-NL" sz="1300" dirty="0">
                <a:latin typeface="+mn-lt"/>
              </a:rPr>
              <a:t>Je maakt een document met daarin: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Een analyse van een bedrijf dat onderneemt volgens het principe van ‘de Nieuwe Economie’. 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1187281" y="3061117"/>
            <a:ext cx="4663959" cy="32778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176213" indent="-176213"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Stappen</a:t>
            </a:r>
            <a:r>
              <a:rPr lang="nl-NL" sz="1200" b="1" dirty="0">
                <a:solidFill>
                  <a:srgbClr val="CCFF33"/>
                </a:solidFill>
                <a:latin typeface="+mn-lt"/>
              </a:rPr>
              <a:t>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Je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verdiept</a:t>
            </a:r>
            <a:r>
              <a:rPr lang="nl-NL" sz="1300" dirty="0">
                <a:latin typeface="+mn-lt"/>
              </a:rPr>
              <a:t> je in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de</a:t>
            </a:r>
            <a:r>
              <a:rPr lang="nl-NL" sz="1300" dirty="0">
                <a:latin typeface="+mn-lt"/>
              </a:rPr>
              <a:t>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Nieuwe</a:t>
            </a:r>
            <a:r>
              <a:rPr lang="nl-NL" sz="1300" dirty="0">
                <a:latin typeface="+mn-lt"/>
              </a:rPr>
              <a:t>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Economie</a:t>
            </a:r>
            <a:r>
              <a:rPr lang="nl-NL" sz="1300" dirty="0">
                <a:latin typeface="+mn-lt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Je gaat op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zoek</a:t>
            </a:r>
            <a:r>
              <a:rPr lang="nl-NL" sz="1300" dirty="0">
                <a:latin typeface="+mn-lt"/>
              </a:rPr>
              <a:t> naar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een</a:t>
            </a:r>
            <a:r>
              <a:rPr lang="nl-NL" sz="1300" dirty="0">
                <a:latin typeface="+mn-lt"/>
              </a:rPr>
              <a:t>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bedrijf</a:t>
            </a:r>
            <a:r>
              <a:rPr lang="nl-NL" sz="1300" dirty="0">
                <a:latin typeface="+mn-lt"/>
              </a:rPr>
              <a:t> die handelt volgens de principes van ‘de Nieuwe Economie’.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Beschrijf de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missie</a:t>
            </a:r>
            <a:r>
              <a:rPr lang="nl-NL" sz="1300" dirty="0">
                <a:latin typeface="+mn-lt"/>
              </a:rPr>
              <a:t> en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visie</a:t>
            </a:r>
            <a:r>
              <a:rPr lang="nl-NL" sz="1300" dirty="0">
                <a:latin typeface="+mn-lt"/>
              </a:rPr>
              <a:t> van het bedrijf dat je gevonden hebt en leg uit hoe zij volgens de Nieuwe Economie werken.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Ga op zoek naar minimaal 2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interne</a:t>
            </a:r>
            <a:r>
              <a:rPr lang="nl-NL" sz="1300" dirty="0">
                <a:latin typeface="+mn-lt"/>
              </a:rPr>
              <a:t>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bronnen</a:t>
            </a:r>
            <a:r>
              <a:rPr lang="nl-NL" sz="1300" dirty="0">
                <a:latin typeface="+mn-lt"/>
              </a:rPr>
              <a:t> waarin de principes van ‘de Nieuwe Economie’ worden toegelicht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Ga op zoek naar minimaal 2 onafhankelijke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externe bronnen</a:t>
            </a:r>
            <a:r>
              <a:rPr lang="nl-NL" sz="1300" dirty="0">
                <a:latin typeface="+mn-lt"/>
              </a:rPr>
              <a:t> die de principes van ‘de Nieuwe Economie’ bevestigen, dan wel ontkrachten.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Trek uit bovenstaand bronnenonderzoek je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conclusie</a:t>
            </a:r>
            <a:r>
              <a:rPr lang="nl-NL" sz="1300" dirty="0">
                <a:latin typeface="+mn-lt"/>
              </a:rPr>
              <a:t> en beschrijf deze.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b="1" dirty="0">
                <a:solidFill>
                  <a:srgbClr val="0070C0"/>
                </a:solidFill>
                <a:latin typeface="+mn-lt"/>
              </a:rPr>
              <a:t>Vertaal</a:t>
            </a:r>
            <a:r>
              <a:rPr lang="nl-NL" sz="1300" dirty="0">
                <a:latin typeface="+mn-lt"/>
              </a:rPr>
              <a:t> deze conclusie naar je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eigen</a:t>
            </a:r>
            <a:r>
              <a:rPr lang="nl-NL" sz="1300" dirty="0">
                <a:latin typeface="+mn-lt"/>
              </a:rPr>
              <a:t>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onderneming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Geef aan welke bronnen je gebruikt hebt en vermeld ze volgens de APA richtlijnen. 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6683853" y="3756593"/>
            <a:ext cx="5103759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457200" indent="-457200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200" b="1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Bronnen</a:t>
            </a:r>
          </a:p>
          <a:p>
            <a:pPr marL="0" indent="0">
              <a:spcBef>
                <a:spcPct val="50000"/>
              </a:spcBef>
            </a:pPr>
            <a:r>
              <a:rPr lang="nl-NL" sz="1300">
                <a:latin typeface="+mn-lt"/>
              </a:rPr>
              <a:t>IBS lessen</a:t>
            </a:r>
            <a:br>
              <a:rPr lang="nl-NL" sz="1300">
                <a:latin typeface="+mn-lt"/>
              </a:rPr>
            </a:br>
            <a:r>
              <a:rPr lang="nl-NL" sz="1300">
                <a:latin typeface="+mn-lt"/>
              </a:rPr>
              <a:t>Boek: de Nieuwe Economie </a:t>
            </a:r>
          </a:p>
          <a:p>
            <a:pPr marL="0" indent="0">
              <a:spcBef>
                <a:spcPct val="50000"/>
              </a:spcBef>
            </a:pPr>
            <a:r>
              <a:rPr lang="nl-NL" sz="1300">
                <a:latin typeface="+mn-lt"/>
              </a:rPr>
              <a:t>Wikiwijs </a:t>
            </a: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6683853" y="2850517"/>
            <a:ext cx="5103760" cy="8165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457200" indent="-457200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300" b="1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Bijeenkomsten</a:t>
            </a:r>
            <a:r>
              <a:rPr lang="nl-NL" sz="1300" b="1">
                <a:solidFill>
                  <a:schemeClr val="accent1"/>
                </a:solidFill>
                <a:latin typeface="+mn-lt"/>
              </a:rPr>
              <a:t> </a:t>
            </a:r>
          </a:p>
          <a:p>
            <a:pPr marL="176213" indent="-176213" defTabSz="457200">
              <a:lnSpc>
                <a:spcPct val="80000"/>
              </a:lnSpc>
              <a:spcBef>
                <a:spcPct val="50000"/>
              </a:spcBef>
              <a:buFontTx/>
              <a:buChar char="•"/>
              <a:tabLst>
                <a:tab pos="176213" algn="l"/>
                <a:tab pos="1163638" algn="l"/>
              </a:tabLst>
            </a:pPr>
            <a:r>
              <a:rPr lang="nl-NL" sz="1300">
                <a:latin typeface="+mn-lt"/>
              </a:rPr>
              <a:t>IBS lessen</a:t>
            </a:r>
          </a:p>
          <a:p>
            <a:pPr marL="176213" indent="-176213" defTabSz="457200">
              <a:lnSpc>
                <a:spcPct val="80000"/>
              </a:lnSpc>
              <a:spcBef>
                <a:spcPct val="50000"/>
              </a:spcBef>
              <a:buFontTx/>
              <a:buChar char="•"/>
              <a:tabLst>
                <a:tab pos="176213" algn="l"/>
                <a:tab pos="1163638" algn="l"/>
              </a:tabLst>
            </a:pPr>
            <a:r>
              <a:rPr lang="nl-NL" sz="1300">
                <a:latin typeface="+mn-lt"/>
              </a:rPr>
              <a:t>Projecturen</a:t>
            </a: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6683853" y="890335"/>
            <a:ext cx="5103760" cy="1692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nl-NL" sz="13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Samenwerking</a:t>
            </a:r>
            <a:r>
              <a:rPr lang="nl-NL" sz="1300" b="1" dirty="0">
                <a:solidFill>
                  <a:srgbClr val="CCFF33"/>
                </a:solidFill>
                <a:latin typeface="Arial" pitchFamily="36" charset="0"/>
                <a:cs typeface="ＭＳ Ｐゴシック" pitchFamily="36" charset="-128"/>
              </a:rPr>
              <a:t>		 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Dit product maak je alleen.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Lever je product in via Teams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Je wordt in een groepje feedback friends geplaatst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Geef feedback op de producten van anderen en ontvang feedback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Deadline: </a:t>
            </a:r>
            <a:r>
              <a:rPr lang="nl-NL" sz="1300" b="1" dirty="0">
                <a:ea typeface="Calibri" pitchFamily="34" charset="0"/>
                <a:cs typeface="Arial" charset="0"/>
              </a:rPr>
              <a:t>15 december 2023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Bijeenkomst feedback friends: </a:t>
            </a:r>
            <a:r>
              <a:rPr lang="nl-NL" sz="1300" b="1">
                <a:ea typeface="Calibri" pitchFamily="34" charset="0"/>
                <a:cs typeface="Arial" charset="0"/>
              </a:rPr>
              <a:t>19 december 2023</a:t>
            </a:r>
          </a:p>
          <a:p>
            <a:pPr eaLnBrk="0" hangingPunct="0"/>
            <a:endParaRPr lang="nl-NL" sz="1300" dirty="0">
              <a:ea typeface="Calibri" pitchFamily="34" charset="0"/>
              <a:cs typeface="Arial" charset="0"/>
            </a:endParaRPr>
          </a:p>
        </p:txBody>
      </p:sp>
      <p:pic>
        <p:nvPicPr>
          <p:cNvPr id="29" name="Afbeelding 28"/>
          <p:cNvPicPr>
            <a:picLocks noChangeAspect="1"/>
          </p:cNvPicPr>
          <p:nvPr/>
        </p:nvPicPr>
        <p:blipFill rotWithShape="1">
          <a:blip r:embed="rId2"/>
          <a:srcRect l="21805" r="10840"/>
          <a:stretch/>
        </p:blipFill>
        <p:spPr>
          <a:xfrm>
            <a:off x="681562" y="889097"/>
            <a:ext cx="414955" cy="571727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95" y="2008983"/>
            <a:ext cx="341136" cy="416301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26" y="3071610"/>
            <a:ext cx="341135" cy="533323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886353"/>
            <a:ext cx="426500" cy="290796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4216" y="3776918"/>
            <a:ext cx="379979" cy="369275"/>
          </a:xfrm>
          <a:prstGeom prst="rect">
            <a:avLst/>
          </a:prstGeom>
        </p:spPr>
      </p:pic>
      <p:pic>
        <p:nvPicPr>
          <p:cNvPr id="34" name="Afbeelding 33"/>
          <p:cNvPicPr>
            <a:picLocks noChangeAspect="1"/>
          </p:cNvPicPr>
          <p:nvPr/>
        </p:nvPicPr>
        <p:blipFill rotWithShape="1">
          <a:blip r:embed="rId7"/>
          <a:srcRect l="17050" t="33024" r="61669" b="30375"/>
          <a:stretch/>
        </p:blipFill>
        <p:spPr>
          <a:xfrm>
            <a:off x="6143256" y="2851899"/>
            <a:ext cx="381900" cy="369276"/>
          </a:xfrm>
          <a:prstGeom prst="rect">
            <a:avLst/>
          </a:prstGeom>
        </p:spPr>
      </p:pic>
      <p:pic>
        <p:nvPicPr>
          <p:cNvPr id="1026" name="Picture 2" descr="Afbeeldingsresultaat voor scenario">
            <a:extLst>
              <a:ext uri="{FF2B5EF4-FFF2-40B4-BE49-F238E27FC236}">
                <a16:creationId xmlns:a16="http://schemas.microsoft.com/office/drawing/2014/main" id="{1D3603AA-F246-4F0B-A337-057541C86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911" y="5056601"/>
            <a:ext cx="2310721" cy="12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854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5546" y="270456"/>
            <a:ext cx="11489834" cy="783465"/>
          </a:xfrm>
        </p:spPr>
        <p:txBody>
          <a:bodyPr>
            <a:normAutofit fontScale="90000"/>
          </a:bodyPr>
          <a:lstStyle/>
          <a:p>
            <a:pPr algn="l"/>
            <a:br>
              <a:rPr lang="nl-NL" sz="1600" dirty="0">
                <a:latin typeface="Agency FB" panose="020B0503020202020204" pitchFamily="34" charset="0"/>
              </a:rPr>
            </a:br>
            <a:r>
              <a:rPr lang="nl-NL" sz="4400" b="1" dirty="0">
                <a:latin typeface="Agency FB" panose="020B0503020202020204" pitchFamily="34" charset="0"/>
              </a:rPr>
              <a:t>Gebruik zoveel mogelijk zoektermen voor een optimaal resultaat</a:t>
            </a:r>
            <a:endParaRPr lang="nl-NL" sz="1100" dirty="0">
              <a:latin typeface="Agency FB" panose="020B0503020202020204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300766" y="1532586"/>
            <a:ext cx="954324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Agency FB" panose="020B0503020202020204" pitchFamily="34" charset="0"/>
                <a:ea typeface="+mj-ea"/>
                <a:cs typeface="+mj-cs"/>
              </a:rPr>
              <a:t>Nederlandse termen:</a:t>
            </a:r>
          </a:p>
          <a:p>
            <a:r>
              <a:rPr lang="nl-NL" sz="2400" dirty="0">
                <a:latin typeface="Agency FB" panose="020B0503020202020204" pitchFamily="34" charset="0"/>
                <a:ea typeface="+mj-ea"/>
                <a:cs typeface="+mj-cs"/>
              </a:rPr>
              <a:t>Duurzaamheid</a:t>
            </a:r>
          </a:p>
          <a:p>
            <a:r>
              <a:rPr lang="nl-NL" sz="2400" dirty="0">
                <a:latin typeface="Agency FB" panose="020B0503020202020204" pitchFamily="34" charset="0"/>
                <a:ea typeface="+mj-ea"/>
                <a:cs typeface="+mj-cs"/>
              </a:rPr>
              <a:t>Maatschappelijk Verantwoord Ondernemen (MVO)</a:t>
            </a:r>
          </a:p>
          <a:p>
            <a:r>
              <a:rPr lang="nl-NL" sz="2400" dirty="0">
                <a:latin typeface="Agency FB" panose="020B0503020202020204" pitchFamily="34" charset="0"/>
                <a:ea typeface="+mj-ea"/>
                <a:cs typeface="+mj-cs"/>
              </a:rPr>
              <a:t>3 P’s (People, </a:t>
            </a:r>
            <a:r>
              <a:rPr lang="nl-NL" sz="2400" dirty="0" err="1">
                <a:latin typeface="Agency FB" panose="020B0503020202020204" pitchFamily="34" charset="0"/>
                <a:ea typeface="+mj-ea"/>
                <a:cs typeface="+mj-cs"/>
              </a:rPr>
              <a:t>Planet</a:t>
            </a:r>
            <a:r>
              <a:rPr lang="nl-NL" sz="2400" dirty="0">
                <a:latin typeface="Agency FB" panose="020B0503020202020204" pitchFamily="34" charset="0"/>
                <a:ea typeface="+mj-ea"/>
                <a:cs typeface="+mj-cs"/>
              </a:rPr>
              <a:t>, Profit)</a:t>
            </a:r>
          </a:p>
          <a:p>
            <a:r>
              <a:rPr lang="nl-NL" sz="2400" dirty="0">
                <a:latin typeface="Agency FB" panose="020B0503020202020204" pitchFamily="34" charset="0"/>
                <a:ea typeface="+mj-ea"/>
                <a:cs typeface="+mj-cs"/>
              </a:rPr>
              <a:t>Groen</a:t>
            </a:r>
          </a:p>
          <a:p>
            <a:r>
              <a:rPr lang="nl-NL" sz="2400" dirty="0">
                <a:latin typeface="Agency FB" panose="020B0503020202020204" pitchFamily="34" charset="0"/>
                <a:ea typeface="+mj-ea"/>
                <a:cs typeface="+mj-cs"/>
              </a:rPr>
              <a:t>Ethiek</a:t>
            </a:r>
          </a:p>
          <a:p>
            <a:r>
              <a:rPr lang="nl-NL" sz="2400" dirty="0">
                <a:latin typeface="Agency FB" panose="020B0503020202020204" pitchFamily="34" charset="0"/>
                <a:ea typeface="+mj-ea"/>
                <a:cs typeface="+mj-cs"/>
              </a:rPr>
              <a:t>Mens en omgeving</a:t>
            </a:r>
          </a:p>
          <a:p>
            <a:endParaRPr lang="nl-NL" sz="2400" dirty="0">
              <a:latin typeface="Agency FB" panose="020B0503020202020204" pitchFamily="34" charset="0"/>
              <a:ea typeface="+mj-ea"/>
              <a:cs typeface="+mj-cs"/>
            </a:endParaRPr>
          </a:p>
          <a:p>
            <a:r>
              <a:rPr lang="nl-NL" sz="2400" b="1" dirty="0">
                <a:latin typeface="Agency FB" panose="020B0503020202020204" pitchFamily="34" charset="0"/>
                <a:ea typeface="+mj-ea"/>
                <a:cs typeface="+mj-cs"/>
              </a:rPr>
              <a:t>Engelse termen:</a:t>
            </a:r>
          </a:p>
          <a:p>
            <a:r>
              <a:rPr lang="nl-NL" sz="2400" dirty="0" err="1">
                <a:latin typeface="Agency FB" panose="020B0503020202020204" pitchFamily="34" charset="0"/>
                <a:ea typeface="+mj-ea"/>
                <a:cs typeface="+mj-cs"/>
              </a:rPr>
              <a:t>Sustainability</a:t>
            </a:r>
            <a:endParaRPr lang="nl-NL" sz="2400" dirty="0">
              <a:latin typeface="Agency FB" panose="020B0503020202020204" pitchFamily="34" charset="0"/>
              <a:ea typeface="+mj-ea"/>
              <a:cs typeface="+mj-cs"/>
            </a:endParaRPr>
          </a:p>
          <a:p>
            <a:r>
              <a:rPr lang="nl-NL" sz="2400" dirty="0">
                <a:latin typeface="Agency FB" panose="020B0503020202020204" pitchFamily="34" charset="0"/>
                <a:ea typeface="+mj-ea"/>
                <a:cs typeface="+mj-cs"/>
              </a:rPr>
              <a:t>Corporate </a:t>
            </a:r>
            <a:r>
              <a:rPr lang="nl-NL" sz="2400" dirty="0" err="1">
                <a:latin typeface="Agency FB" panose="020B0503020202020204" pitchFamily="34" charset="0"/>
                <a:ea typeface="+mj-ea"/>
                <a:cs typeface="+mj-cs"/>
              </a:rPr>
              <a:t>social</a:t>
            </a:r>
            <a:r>
              <a:rPr lang="nl-NL" sz="2400" dirty="0">
                <a:latin typeface="Agency FB" panose="020B0503020202020204" pitchFamily="34" charset="0"/>
                <a:ea typeface="+mj-ea"/>
                <a:cs typeface="+mj-cs"/>
              </a:rPr>
              <a:t> </a:t>
            </a:r>
            <a:r>
              <a:rPr lang="nl-NL" sz="2400" dirty="0" err="1">
                <a:latin typeface="Agency FB" panose="020B0503020202020204" pitchFamily="34" charset="0"/>
                <a:ea typeface="+mj-ea"/>
                <a:cs typeface="+mj-cs"/>
              </a:rPr>
              <a:t>responsibility</a:t>
            </a:r>
            <a:endParaRPr lang="nl-NL" sz="2400" dirty="0">
              <a:latin typeface="Agency FB" panose="020B0503020202020204" pitchFamily="34" charset="0"/>
              <a:ea typeface="+mj-ea"/>
              <a:cs typeface="+mj-cs"/>
            </a:endParaRPr>
          </a:p>
          <a:p>
            <a:r>
              <a:rPr lang="nl-NL" sz="2400" dirty="0" err="1">
                <a:latin typeface="Agency FB" panose="020B0503020202020204" pitchFamily="34" charset="0"/>
                <a:ea typeface="+mj-ea"/>
                <a:cs typeface="+mj-cs"/>
              </a:rPr>
              <a:t>Ethics</a:t>
            </a:r>
            <a:endParaRPr lang="nl-NL" sz="2400" dirty="0">
              <a:latin typeface="Agency FB" panose="020B0503020202020204" pitchFamily="34" charset="0"/>
              <a:ea typeface="+mj-ea"/>
              <a:cs typeface="+mj-cs"/>
            </a:endParaRPr>
          </a:p>
          <a:p>
            <a:endParaRPr lang="nl-NL" dirty="0">
              <a:latin typeface="Agency FB" panose="020B0503020202020204" pitchFamily="34" charset="0"/>
              <a:ea typeface="+mj-ea"/>
              <a:cs typeface="+mj-cs"/>
            </a:endParaRPr>
          </a:p>
          <a:p>
            <a:endParaRPr lang="nl-NL" dirty="0">
              <a:latin typeface="Agency FB" panose="020B0503020202020204" pitchFamily="34" charset="0"/>
              <a:ea typeface="+mj-ea"/>
              <a:cs typeface="+mj-cs"/>
            </a:endParaRPr>
          </a:p>
          <a:p>
            <a:endParaRPr lang="nl-NL" dirty="0">
              <a:latin typeface="Agency FB" panose="020B0503020202020204" pitchFamily="34" charset="0"/>
              <a:ea typeface="+mj-ea"/>
              <a:cs typeface="+mj-cs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45053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7E256807-68E5-45A0-8DD0-5696A7E4E94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848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400" b="1" dirty="0">
                <a:solidFill>
                  <a:srgbClr val="B8A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Opstart week 3</a:t>
            </a:r>
            <a:endParaRPr lang="nl-NL" sz="4400" dirty="0">
              <a:solidFill>
                <a:srgbClr val="B8A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el 13">
            <a:extLst>
              <a:ext uri="{FF2B5EF4-FFF2-40B4-BE49-F238E27FC236}">
                <a16:creationId xmlns:a16="http://schemas.microsoft.com/office/drawing/2014/main" id="{E301E4D4-09EB-42FE-AC70-36D3DFBAE62B}"/>
              </a:ext>
            </a:extLst>
          </p:cNvPr>
          <p:cNvGraphicFramePr>
            <a:graphicFrameLocks noGrp="1"/>
          </p:cNvGraphicFramePr>
          <p:nvPr/>
        </p:nvGraphicFramePr>
        <p:xfrm>
          <a:off x="2032961" y="6161520"/>
          <a:ext cx="7459328" cy="48256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64876989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6959719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45869624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423370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2985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5672319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3331059"/>
                    </a:ext>
                  </a:extLst>
                </a:gridCol>
                <a:gridCol w="726612">
                  <a:extLst>
                    <a:ext uri="{9D8B030D-6E8A-4147-A177-3AD203B41FA5}">
                      <a16:colId xmlns:a16="http://schemas.microsoft.com/office/drawing/2014/main" val="2175227633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1428987022"/>
                    </a:ext>
                  </a:extLst>
                </a:gridCol>
                <a:gridCol w="847289">
                  <a:extLst>
                    <a:ext uri="{9D8B030D-6E8A-4147-A177-3AD203B41FA5}">
                      <a16:colId xmlns:a16="http://schemas.microsoft.com/office/drawing/2014/main" val="279876203"/>
                    </a:ext>
                  </a:extLst>
                </a:gridCol>
              </a:tblGrid>
              <a:tr h="482561"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200" b="1" kern="12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rgbClr val="000644"/>
                          </a:solidFill>
                          <a:latin typeface="+mn-lt"/>
                          <a:ea typeface="+mn-ea"/>
                          <a:cs typeface="+mn-cs"/>
                        </a:rPr>
                        <a:t>Week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624924"/>
                  </a:ext>
                </a:extLst>
              </a:tr>
            </a:tbl>
          </a:graphicData>
        </a:graphic>
      </p:graphicFrame>
      <p:pic>
        <p:nvPicPr>
          <p:cNvPr id="1026" name="Picture 2" descr="Creation route ">
            <a:extLst>
              <a:ext uri="{FF2B5EF4-FFF2-40B4-BE49-F238E27FC236}">
                <a16:creationId xmlns:a16="http://schemas.microsoft.com/office/drawing/2014/main" id="{1DFC96C9-53C3-4D3C-ABAA-54C281045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4DD386D7-E8D2-4CD8-A401-F01CB9322C3F}"/>
              </a:ext>
            </a:extLst>
          </p:cNvPr>
          <p:cNvGraphicFramePr>
            <a:graphicFrameLocks noGrp="1"/>
          </p:cNvGraphicFramePr>
          <p:nvPr/>
        </p:nvGraphicFramePr>
        <p:xfrm>
          <a:off x="415450" y="235827"/>
          <a:ext cx="2495148" cy="79207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31716">
                  <a:extLst>
                    <a:ext uri="{9D8B030D-6E8A-4147-A177-3AD203B41FA5}">
                      <a16:colId xmlns:a16="http://schemas.microsoft.com/office/drawing/2014/main" val="3634986329"/>
                    </a:ext>
                  </a:extLst>
                </a:gridCol>
                <a:gridCol w="831716">
                  <a:extLst>
                    <a:ext uri="{9D8B030D-6E8A-4147-A177-3AD203B41FA5}">
                      <a16:colId xmlns:a16="http://schemas.microsoft.com/office/drawing/2014/main" val="3044286302"/>
                    </a:ext>
                  </a:extLst>
                </a:gridCol>
                <a:gridCol w="831716">
                  <a:extLst>
                    <a:ext uri="{9D8B030D-6E8A-4147-A177-3AD203B41FA5}">
                      <a16:colId xmlns:a16="http://schemas.microsoft.com/office/drawing/2014/main" val="3836099605"/>
                    </a:ext>
                  </a:extLst>
                </a:gridCol>
              </a:tblGrid>
              <a:tr h="79207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Week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Week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Week 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26908"/>
                  </a:ext>
                </a:extLst>
              </a:tr>
            </a:tbl>
          </a:graphicData>
        </a:graphic>
      </p:graphicFrame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9794EAAC-C557-42B6-82DE-8497619A384C}"/>
              </a:ext>
            </a:extLst>
          </p:cNvPr>
          <p:cNvGraphicFramePr>
            <a:graphicFrameLocks noGrp="1"/>
          </p:cNvGraphicFramePr>
          <p:nvPr/>
        </p:nvGraphicFramePr>
        <p:xfrm>
          <a:off x="3835848" y="807427"/>
          <a:ext cx="1780137" cy="70905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02201">
                  <a:extLst>
                    <a:ext uri="{9D8B030D-6E8A-4147-A177-3AD203B41FA5}">
                      <a16:colId xmlns:a16="http://schemas.microsoft.com/office/drawing/2014/main" val="175856820"/>
                    </a:ext>
                  </a:extLst>
                </a:gridCol>
                <a:gridCol w="877936">
                  <a:extLst>
                    <a:ext uri="{9D8B030D-6E8A-4147-A177-3AD203B41FA5}">
                      <a16:colId xmlns:a16="http://schemas.microsoft.com/office/drawing/2014/main" val="267145730"/>
                    </a:ext>
                  </a:extLst>
                </a:gridCol>
              </a:tblGrid>
              <a:tr h="709057">
                <a:tc>
                  <a:txBody>
                    <a:bodyPr/>
                    <a:lstStyle/>
                    <a:p>
                      <a:pPr algn="ctr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Week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>
                          <a:solidFill>
                            <a:srgbClr val="002060"/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0941653"/>
                  </a:ext>
                </a:extLst>
              </a:tr>
            </a:tbl>
          </a:graphicData>
        </a:graphic>
      </p:graphicFrame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9D3D84F0-F56E-47A7-8024-C772FDFE9A4A}"/>
              </a:ext>
            </a:extLst>
          </p:cNvPr>
          <p:cNvGraphicFramePr>
            <a:graphicFrameLocks noGrp="1"/>
          </p:cNvGraphicFramePr>
          <p:nvPr/>
        </p:nvGraphicFramePr>
        <p:xfrm>
          <a:off x="6618029" y="1320837"/>
          <a:ext cx="2791790" cy="81257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46889">
                  <a:extLst>
                    <a:ext uri="{9D8B030D-6E8A-4147-A177-3AD203B41FA5}">
                      <a16:colId xmlns:a16="http://schemas.microsoft.com/office/drawing/2014/main" val="2899115916"/>
                    </a:ext>
                  </a:extLst>
                </a:gridCol>
                <a:gridCol w="931131">
                  <a:extLst>
                    <a:ext uri="{9D8B030D-6E8A-4147-A177-3AD203B41FA5}">
                      <a16:colId xmlns:a16="http://schemas.microsoft.com/office/drawing/2014/main" val="1350563183"/>
                    </a:ext>
                  </a:extLst>
                </a:gridCol>
                <a:gridCol w="913770">
                  <a:extLst>
                    <a:ext uri="{9D8B030D-6E8A-4147-A177-3AD203B41FA5}">
                      <a16:colId xmlns:a16="http://schemas.microsoft.com/office/drawing/2014/main" val="2703221049"/>
                    </a:ext>
                  </a:extLst>
                </a:gridCol>
              </a:tblGrid>
              <a:tr h="812570">
                <a:tc>
                  <a:txBody>
                    <a:bodyPr/>
                    <a:lstStyle/>
                    <a:p>
                      <a:pPr algn="ctr"/>
                      <a:r>
                        <a:rPr lang="nl-NL" sz="1600" dirty="0">
                          <a:solidFill>
                            <a:srgbClr val="002060"/>
                          </a:solidFill>
                        </a:rPr>
                        <a:t>Week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>
                          <a:solidFill>
                            <a:srgbClr val="002060"/>
                          </a:solidFill>
                        </a:rPr>
                        <a:t>Week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>
                          <a:solidFill>
                            <a:srgbClr val="002060"/>
                          </a:solidFill>
                        </a:rPr>
                        <a:t>Week 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8349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066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7E256807-68E5-45A0-8DD0-5696A7E4E94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848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400" b="1" dirty="0">
                <a:solidFill>
                  <a:srgbClr val="B8A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Opstart week 3</a:t>
            </a:r>
            <a:endParaRPr lang="nl-NL" sz="4400" dirty="0">
              <a:solidFill>
                <a:srgbClr val="B8A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el 13">
            <a:extLst>
              <a:ext uri="{FF2B5EF4-FFF2-40B4-BE49-F238E27FC236}">
                <a16:creationId xmlns:a16="http://schemas.microsoft.com/office/drawing/2014/main" id="{E301E4D4-09EB-42FE-AC70-36D3DFBAE62B}"/>
              </a:ext>
            </a:extLst>
          </p:cNvPr>
          <p:cNvGraphicFramePr>
            <a:graphicFrameLocks noGrp="1"/>
          </p:cNvGraphicFramePr>
          <p:nvPr/>
        </p:nvGraphicFramePr>
        <p:xfrm>
          <a:off x="2032961" y="6161520"/>
          <a:ext cx="7459328" cy="48256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64876989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6959719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45869624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423370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2985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5672319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3331059"/>
                    </a:ext>
                  </a:extLst>
                </a:gridCol>
                <a:gridCol w="726612">
                  <a:extLst>
                    <a:ext uri="{9D8B030D-6E8A-4147-A177-3AD203B41FA5}">
                      <a16:colId xmlns:a16="http://schemas.microsoft.com/office/drawing/2014/main" val="2175227633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1428987022"/>
                    </a:ext>
                  </a:extLst>
                </a:gridCol>
                <a:gridCol w="847289">
                  <a:extLst>
                    <a:ext uri="{9D8B030D-6E8A-4147-A177-3AD203B41FA5}">
                      <a16:colId xmlns:a16="http://schemas.microsoft.com/office/drawing/2014/main" val="279876203"/>
                    </a:ext>
                  </a:extLst>
                </a:gridCol>
              </a:tblGrid>
              <a:tr h="482561"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200" b="1" kern="12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rgbClr val="000644"/>
                          </a:solidFill>
                          <a:latin typeface="+mn-lt"/>
                          <a:ea typeface="+mn-ea"/>
                          <a:cs typeface="+mn-cs"/>
                        </a:rPr>
                        <a:t>Week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624924"/>
                  </a:ext>
                </a:extLst>
              </a:tr>
            </a:tbl>
          </a:graphicData>
        </a:graphic>
      </p:graphicFrame>
      <p:pic>
        <p:nvPicPr>
          <p:cNvPr id="1026" name="Picture 2" descr="Creation route ">
            <a:extLst>
              <a:ext uri="{FF2B5EF4-FFF2-40B4-BE49-F238E27FC236}">
                <a16:creationId xmlns:a16="http://schemas.microsoft.com/office/drawing/2014/main" id="{1DFC96C9-53C3-4D3C-ABAA-54C281045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reation route ">
            <a:extLst>
              <a:ext uri="{FF2B5EF4-FFF2-40B4-BE49-F238E27FC236}">
                <a16:creationId xmlns:a16="http://schemas.microsoft.com/office/drawing/2014/main" id="{101D3FEF-F943-43A1-9AE7-9CDEE070E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50"/>
          <a:stretch/>
        </p:blipFill>
        <p:spPr bwMode="auto">
          <a:xfrm>
            <a:off x="3200400" y="0"/>
            <a:ext cx="8991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C4FACCA-8AC4-45A1-A0F5-11AEDEF14412}"/>
              </a:ext>
            </a:extLst>
          </p:cNvPr>
          <p:cNvSpPr txBox="1"/>
          <p:nvPr/>
        </p:nvSpPr>
        <p:spPr>
          <a:xfrm>
            <a:off x="3858439" y="1206317"/>
            <a:ext cx="7538934" cy="4955203"/>
          </a:xfrm>
          <a:prstGeom prst="rect">
            <a:avLst/>
          </a:prstGeom>
          <a:solidFill>
            <a:schemeClr val="accent1">
              <a:alpha val="50000"/>
            </a:schemeClr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3200" b="1" dirty="0"/>
              <a:t>Week 2, 3 en 4: Research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dirty="0"/>
              <a:t>Onderzoek of </a:t>
            </a:r>
            <a:r>
              <a:rPr lang="nl-NL" sz="2800" b="1" dirty="0"/>
              <a:t>analyse</a:t>
            </a:r>
            <a:r>
              <a:rPr lang="nl-NL" sz="2800" dirty="0"/>
              <a:t> van de omgeving waarin je als ondernemer actief bent op </a:t>
            </a:r>
            <a:r>
              <a:rPr lang="nl-NL" sz="2800" b="1" dirty="0"/>
              <a:t>macro-</a:t>
            </a:r>
            <a:r>
              <a:rPr lang="nl-NL" sz="2800" dirty="0"/>
              <a:t>, </a:t>
            </a:r>
            <a:r>
              <a:rPr lang="nl-NL" sz="2800" b="1" dirty="0" err="1"/>
              <a:t>meso</a:t>
            </a:r>
            <a:r>
              <a:rPr lang="nl-NL" sz="2800" b="1" dirty="0"/>
              <a:t>-</a:t>
            </a:r>
            <a:r>
              <a:rPr lang="nl-NL" sz="2800" dirty="0"/>
              <a:t> en </a:t>
            </a:r>
            <a:r>
              <a:rPr lang="nl-NL" sz="2800" b="1" dirty="0"/>
              <a:t>microniveau</a:t>
            </a:r>
            <a:r>
              <a:rPr lang="nl-NL" sz="2800" dirty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dirty="0"/>
              <a:t>Resultaat van de analyse verwerken in een </a:t>
            </a:r>
            <a:r>
              <a:rPr lang="nl-NL" sz="2800" b="1" dirty="0"/>
              <a:t>SWOT analyse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dirty="0"/>
              <a:t>Formuleren van de </a:t>
            </a:r>
            <a:r>
              <a:rPr lang="nl-NL" sz="2800" b="1" dirty="0"/>
              <a:t>Waarde propositie </a:t>
            </a:r>
            <a:r>
              <a:rPr lang="nl-NL" sz="2800" dirty="0"/>
              <a:t>(SBMC) of ‘</a:t>
            </a:r>
            <a:r>
              <a:rPr lang="nl-NL" sz="2800" b="1" dirty="0"/>
              <a:t>Valuefit</a:t>
            </a:r>
            <a:r>
              <a:rPr lang="nl-NL" sz="2800" dirty="0"/>
              <a:t>’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dirty="0"/>
              <a:t>Concretiseren van de </a:t>
            </a:r>
            <a:r>
              <a:rPr lang="nl-NL" sz="2800" b="1" dirty="0"/>
              <a:t>marketingmix</a:t>
            </a:r>
            <a:r>
              <a:rPr lang="nl-NL" sz="2800" dirty="0"/>
              <a:t> van het bedrijf</a:t>
            </a:r>
          </a:p>
          <a:p>
            <a:pPr marL="514350" indent="-514350">
              <a:buFont typeface="+mj-lt"/>
              <a:buAutoNum type="arabicPeriod"/>
            </a:pPr>
            <a:endParaRPr lang="nl-NL" sz="3200" dirty="0"/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BA936106-56C6-425D-8106-FF0373915A51}"/>
              </a:ext>
            </a:extLst>
          </p:cNvPr>
          <p:cNvGraphicFramePr>
            <a:graphicFrameLocks noGrp="1"/>
          </p:cNvGraphicFramePr>
          <p:nvPr/>
        </p:nvGraphicFramePr>
        <p:xfrm>
          <a:off x="415450" y="235827"/>
          <a:ext cx="2495148" cy="79207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31716">
                  <a:extLst>
                    <a:ext uri="{9D8B030D-6E8A-4147-A177-3AD203B41FA5}">
                      <a16:colId xmlns:a16="http://schemas.microsoft.com/office/drawing/2014/main" val="3634986329"/>
                    </a:ext>
                  </a:extLst>
                </a:gridCol>
                <a:gridCol w="831716">
                  <a:extLst>
                    <a:ext uri="{9D8B030D-6E8A-4147-A177-3AD203B41FA5}">
                      <a16:colId xmlns:a16="http://schemas.microsoft.com/office/drawing/2014/main" val="3044286302"/>
                    </a:ext>
                  </a:extLst>
                </a:gridCol>
                <a:gridCol w="831716">
                  <a:extLst>
                    <a:ext uri="{9D8B030D-6E8A-4147-A177-3AD203B41FA5}">
                      <a16:colId xmlns:a16="http://schemas.microsoft.com/office/drawing/2014/main" val="3836099605"/>
                    </a:ext>
                  </a:extLst>
                </a:gridCol>
              </a:tblGrid>
              <a:tr h="79207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Week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Week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Week 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26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7323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WOT analyse van A tot Z uitgelegd [update 2020]">
            <a:extLst>
              <a:ext uri="{FF2B5EF4-FFF2-40B4-BE49-F238E27FC236}">
                <a16:creationId xmlns:a16="http://schemas.microsoft.com/office/drawing/2014/main" id="{C4B00236-B5E3-4AB1-AA01-76CC875FB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6"/>
          <a:stretch/>
        </p:blipFill>
        <p:spPr bwMode="auto">
          <a:xfrm>
            <a:off x="1452867" y="1401057"/>
            <a:ext cx="9286266" cy="457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88E282A-38BB-4405-B593-F52964CA2B7B}"/>
              </a:ext>
            </a:extLst>
          </p:cNvPr>
          <p:cNvSpPr txBox="1"/>
          <p:nvPr/>
        </p:nvSpPr>
        <p:spPr>
          <a:xfrm>
            <a:off x="1799617" y="2567783"/>
            <a:ext cx="1789889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dirty="0"/>
              <a:t>16 </a:t>
            </a:r>
            <a:r>
              <a:rPr lang="nl-NL" dirty="0" err="1"/>
              <a:t>Personalities</a:t>
            </a:r>
            <a:endParaRPr lang="nl-NL" dirty="0"/>
          </a:p>
          <a:p>
            <a:pPr algn="ctr">
              <a:lnSpc>
                <a:spcPct val="150000"/>
              </a:lnSpc>
            </a:pPr>
            <a:r>
              <a:rPr lang="nl-NL" dirty="0"/>
              <a:t>ADL rollen </a:t>
            </a:r>
          </a:p>
          <a:p>
            <a:pPr algn="ctr">
              <a:lnSpc>
                <a:spcPct val="150000"/>
              </a:lnSpc>
            </a:pPr>
            <a:r>
              <a:rPr lang="nl-NL" dirty="0"/>
              <a:t>…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E11741D-4A3F-4A36-9FF3-EA1690813C8B}"/>
              </a:ext>
            </a:extLst>
          </p:cNvPr>
          <p:cNvSpPr txBox="1"/>
          <p:nvPr/>
        </p:nvSpPr>
        <p:spPr>
          <a:xfrm>
            <a:off x="4092102" y="2567783"/>
            <a:ext cx="1789889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dirty="0"/>
              <a:t>16 </a:t>
            </a:r>
            <a:r>
              <a:rPr lang="nl-NL" dirty="0" err="1"/>
              <a:t>Personalities</a:t>
            </a:r>
            <a:endParaRPr lang="nl-NL" dirty="0"/>
          </a:p>
          <a:p>
            <a:pPr algn="ctr">
              <a:lnSpc>
                <a:spcPct val="150000"/>
              </a:lnSpc>
            </a:pPr>
            <a:r>
              <a:rPr lang="nl-NL" dirty="0"/>
              <a:t>ADL rollen</a:t>
            </a:r>
          </a:p>
          <a:p>
            <a:pPr algn="ctr">
              <a:lnSpc>
                <a:spcPct val="150000"/>
              </a:lnSpc>
            </a:pPr>
            <a:r>
              <a:rPr lang="nl-NL" dirty="0"/>
              <a:t>…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045AD13-52E2-40BE-9B06-1A5CB89A54FC}"/>
              </a:ext>
            </a:extLst>
          </p:cNvPr>
          <p:cNvSpPr txBox="1"/>
          <p:nvPr/>
        </p:nvSpPr>
        <p:spPr>
          <a:xfrm>
            <a:off x="8602494" y="2634845"/>
            <a:ext cx="178988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dirty="0"/>
              <a:t>Opdracht 22 nov</a:t>
            </a:r>
          </a:p>
          <a:p>
            <a:pPr algn="ctr"/>
            <a:endParaRPr lang="nl-NL" dirty="0"/>
          </a:p>
          <a:p>
            <a:pPr algn="ctr"/>
            <a:r>
              <a:rPr lang="nl-NL" i="1" dirty="0"/>
              <a:t>DESTEP analyse</a:t>
            </a:r>
          </a:p>
          <a:p>
            <a:pPr algn="ctr">
              <a:lnSpc>
                <a:spcPct val="150000"/>
              </a:lnSpc>
            </a:pPr>
            <a:r>
              <a:rPr lang="nl-NL" i="1" dirty="0"/>
              <a:t>ABCD analyse </a:t>
            </a:r>
          </a:p>
          <a:p>
            <a:pPr algn="ctr">
              <a:lnSpc>
                <a:spcPct val="150000"/>
              </a:lnSpc>
            </a:pPr>
            <a:r>
              <a:rPr lang="nl-NL" dirty="0"/>
              <a:t>…</a:t>
            </a:r>
          </a:p>
          <a:p>
            <a:pPr algn="ctr"/>
            <a:endParaRPr lang="nl-NL" i="1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DC11B26-920A-484C-9CA2-4B07E350E8F0}"/>
              </a:ext>
            </a:extLst>
          </p:cNvPr>
          <p:cNvSpPr txBox="1"/>
          <p:nvPr/>
        </p:nvSpPr>
        <p:spPr>
          <a:xfrm>
            <a:off x="6384587" y="2634845"/>
            <a:ext cx="1789889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dirty="0"/>
              <a:t>Opdracht 22 nov</a:t>
            </a:r>
          </a:p>
          <a:p>
            <a:pPr algn="ctr"/>
            <a:endParaRPr lang="nl-NL" dirty="0"/>
          </a:p>
          <a:p>
            <a:pPr algn="ctr"/>
            <a:r>
              <a:rPr lang="nl-NL" i="1" dirty="0"/>
              <a:t>DESTEP analyse</a:t>
            </a:r>
          </a:p>
          <a:p>
            <a:pPr algn="ctr">
              <a:lnSpc>
                <a:spcPct val="150000"/>
              </a:lnSpc>
            </a:pPr>
            <a:r>
              <a:rPr lang="nl-NL" i="1" dirty="0"/>
              <a:t>ABCD analyse</a:t>
            </a:r>
            <a:r>
              <a:rPr lang="nl-NL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nl-NL" i="1" dirty="0"/>
              <a:t>…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C69BF2CD-13A1-4551-AB75-2B266BDCB565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rgbClr val="B8A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Deze week</a:t>
            </a:r>
            <a:endParaRPr lang="nl-NL" dirty="0">
              <a:solidFill>
                <a:srgbClr val="B8A1FF"/>
              </a:solidFill>
            </a:endParaRPr>
          </a:p>
        </p:txBody>
      </p:sp>
      <p:pic>
        <p:nvPicPr>
          <p:cNvPr id="13" name="Picture 2" descr="SWOT analyse van A tot Z uitgelegd [update 2020]">
            <a:extLst>
              <a:ext uri="{FF2B5EF4-FFF2-40B4-BE49-F238E27FC236}">
                <a16:creationId xmlns:a16="http://schemas.microsoft.com/office/drawing/2014/main" id="{8FA9D1CB-94EF-492A-9941-18BA10F1EE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2" t="3488" r="23218" b="82881"/>
          <a:stretch/>
        </p:blipFill>
        <p:spPr bwMode="auto">
          <a:xfrm>
            <a:off x="4698459" y="779046"/>
            <a:ext cx="4951379" cy="80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65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7E256807-68E5-45A0-8DD0-5696A7E4E94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848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400" b="1" dirty="0">
                <a:latin typeface="Athletics" panose="02000000000000000000" pitchFamily="2" charset="0"/>
              </a:rPr>
              <a:t>Vandaag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07B78F6-16FC-4475-56C7-D52B8B0705ED}"/>
              </a:ext>
            </a:extLst>
          </p:cNvPr>
          <p:cNvSpPr txBox="1"/>
          <p:nvPr/>
        </p:nvSpPr>
        <p:spPr>
          <a:xfrm>
            <a:off x="1017270" y="1690688"/>
            <a:ext cx="1033653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0644"/>
                </a:solidFill>
              </a:rPr>
              <a:t>Introductie LA 2 ‘Ecologische en sociale impact’</a:t>
            </a:r>
          </a:p>
        </p:txBody>
      </p:sp>
    </p:spTree>
    <p:extLst>
      <p:ext uri="{BB962C8B-B14F-4D97-AF65-F5344CB8AC3E}">
        <p14:creationId xmlns:p14="http://schemas.microsoft.com/office/powerpoint/2010/main" val="2925799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vak 20"/>
          <p:cNvSpPr txBox="1"/>
          <p:nvPr/>
        </p:nvSpPr>
        <p:spPr>
          <a:xfrm>
            <a:off x="988100" y="165960"/>
            <a:ext cx="7894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2324 MON LA2 Ecologische en sociale impact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187282" y="909004"/>
            <a:ext cx="4667016" cy="892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3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 </a:t>
            </a:r>
          </a:p>
          <a:p>
            <a:r>
              <a:rPr lang="nl-NL" sz="1300" dirty="0">
                <a:latin typeface="+mn-lt"/>
              </a:rPr>
              <a:t>Je kunt de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ecologische</a:t>
            </a:r>
            <a:r>
              <a:rPr lang="nl-NL" sz="1300" dirty="0">
                <a:latin typeface="+mn-lt"/>
              </a:rPr>
              <a:t> en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sociale</a:t>
            </a:r>
            <a:r>
              <a:rPr lang="nl-NL" sz="1300" dirty="0">
                <a:latin typeface="+mn-lt"/>
              </a:rPr>
              <a:t>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impact</a:t>
            </a:r>
            <a:r>
              <a:rPr lang="nl-NL" sz="1300" dirty="0">
                <a:latin typeface="+mn-lt"/>
              </a:rPr>
              <a:t> van een bedrijf, dat onderneemt volgens het principe van ‘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de</a:t>
            </a:r>
            <a:r>
              <a:rPr lang="nl-NL" sz="1300" dirty="0">
                <a:latin typeface="+mn-lt"/>
              </a:rPr>
              <a:t>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Nieuwe</a:t>
            </a:r>
            <a:r>
              <a:rPr lang="nl-NL" sz="1300" dirty="0">
                <a:latin typeface="+mn-lt"/>
              </a:rPr>
              <a:t>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Economie</a:t>
            </a:r>
            <a:r>
              <a:rPr lang="nl-NL" sz="1300" dirty="0">
                <a:latin typeface="+mn-lt"/>
              </a:rPr>
              <a:t>’,  analyseren en vertalen naar je eigen onderneming.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190338" y="1973354"/>
            <a:ext cx="4663959" cy="877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</a:t>
            </a:r>
          </a:p>
          <a:p>
            <a:r>
              <a:rPr lang="nl-NL" sz="1300" dirty="0">
                <a:latin typeface="+mn-lt"/>
              </a:rPr>
              <a:t>Je maakt een document met daarin: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Een analyse van een bedrijf dat onderneemt volgens het principe van ‘de Nieuwe Economie’. 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1187281" y="3061117"/>
            <a:ext cx="4663959" cy="32778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176213" indent="-176213"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Stappen</a:t>
            </a:r>
            <a:r>
              <a:rPr lang="nl-NL" sz="1200" b="1" dirty="0">
                <a:solidFill>
                  <a:srgbClr val="CCFF33"/>
                </a:solidFill>
                <a:latin typeface="+mn-lt"/>
              </a:rPr>
              <a:t>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Je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verdiept</a:t>
            </a:r>
            <a:r>
              <a:rPr lang="nl-NL" sz="1300" dirty="0">
                <a:latin typeface="+mn-lt"/>
              </a:rPr>
              <a:t> je in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de</a:t>
            </a:r>
            <a:r>
              <a:rPr lang="nl-NL" sz="1300" dirty="0">
                <a:latin typeface="+mn-lt"/>
              </a:rPr>
              <a:t>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Nieuwe</a:t>
            </a:r>
            <a:r>
              <a:rPr lang="nl-NL" sz="1300" dirty="0">
                <a:latin typeface="+mn-lt"/>
              </a:rPr>
              <a:t>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Economie</a:t>
            </a:r>
            <a:r>
              <a:rPr lang="nl-NL" sz="1300" dirty="0">
                <a:latin typeface="+mn-lt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Je gaat op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zoek</a:t>
            </a:r>
            <a:r>
              <a:rPr lang="nl-NL" sz="1300" dirty="0">
                <a:latin typeface="+mn-lt"/>
              </a:rPr>
              <a:t> naar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een</a:t>
            </a:r>
            <a:r>
              <a:rPr lang="nl-NL" sz="1300" dirty="0">
                <a:latin typeface="+mn-lt"/>
              </a:rPr>
              <a:t>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bedrijf</a:t>
            </a:r>
            <a:r>
              <a:rPr lang="nl-NL" sz="1300" dirty="0">
                <a:latin typeface="+mn-lt"/>
              </a:rPr>
              <a:t> die handelt volgens de principes van ‘de Nieuwe Economie’.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Beschrijf de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missie</a:t>
            </a:r>
            <a:r>
              <a:rPr lang="nl-NL" sz="1300" dirty="0">
                <a:latin typeface="+mn-lt"/>
              </a:rPr>
              <a:t> en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visie</a:t>
            </a:r>
            <a:r>
              <a:rPr lang="nl-NL" sz="1300" dirty="0">
                <a:latin typeface="+mn-lt"/>
              </a:rPr>
              <a:t> van het bedrijf dat je gevonden hebt en leg uit hoe zij volgens de Nieuwe Economie werken.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Ga op zoek naar minimaal 2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interne</a:t>
            </a:r>
            <a:r>
              <a:rPr lang="nl-NL" sz="1300" dirty="0">
                <a:latin typeface="+mn-lt"/>
              </a:rPr>
              <a:t>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bronnen</a:t>
            </a:r>
            <a:r>
              <a:rPr lang="nl-NL" sz="1300" dirty="0">
                <a:latin typeface="+mn-lt"/>
              </a:rPr>
              <a:t> waarin de principes van ‘de Nieuwe Economie’ worden toegelicht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Ga op zoek naar minimaal 2 onafhankelijke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externe bronnen</a:t>
            </a:r>
            <a:r>
              <a:rPr lang="nl-NL" sz="1300" dirty="0">
                <a:latin typeface="+mn-lt"/>
              </a:rPr>
              <a:t> die de principes van ‘de Nieuwe Economie’ bevestigen, dan wel ontkrachten.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Trek uit bovenstaand bronnenonderzoek je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conclusie</a:t>
            </a:r>
            <a:r>
              <a:rPr lang="nl-NL" sz="1300" dirty="0">
                <a:latin typeface="+mn-lt"/>
              </a:rPr>
              <a:t> en beschrijf deze.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b="1" dirty="0">
                <a:solidFill>
                  <a:srgbClr val="0070C0"/>
                </a:solidFill>
                <a:latin typeface="+mn-lt"/>
              </a:rPr>
              <a:t>Vertaal</a:t>
            </a:r>
            <a:r>
              <a:rPr lang="nl-NL" sz="1300" dirty="0">
                <a:latin typeface="+mn-lt"/>
              </a:rPr>
              <a:t> deze conclusie naar je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eigen</a:t>
            </a:r>
            <a:r>
              <a:rPr lang="nl-NL" sz="1300" dirty="0">
                <a:latin typeface="+mn-lt"/>
              </a:rPr>
              <a:t> </a:t>
            </a:r>
            <a:r>
              <a:rPr lang="nl-NL" sz="1300" b="1" dirty="0">
                <a:solidFill>
                  <a:srgbClr val="0070C0"/>
                </a:solidFill>
                <a:latin typeface="+mn-lt"/>
              </a:rPr>
              <a:t>onderneming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Geef aan welke bronnen je gebruikt hebt en vermeld ze volgens de APA richtlijnen. 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6683853" y="3756593"/>
            <a:ext cx="5103759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457200" indent="-457200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200" b="1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Bronnen</a:t>
            </a:r>
          </a:p>
          <a:p>
            <a:pPr marL="0" indent="0">
              <a:spcBef>
                <a:spcPct val="50000"/>
              </a:spcBef>
            </a:pPr>
            <a:r>
              <a:rPr lang="nl-NL" sz="1300">
                <a:latin typeface="+mn-lt"/>
              </a:rPr>
              <a:t>IBS lessen</a:t>
            </a:r>
            <a:br>
              <a:rPr lang="nl-NL" sz="1300">
                <a:latin typeface="+mn-lt"/>
              </a:rPr>
            </a:br>
            <a:r>
              <a:rPr lang="nl-NL" sz="1300">
                <a:latin typeface="+mn-lt"/>
              </a:rPr>
              <a:t>Boek: de Nieuwe Economie </a:t>
            </a:r>
          </a:p>
          <a:p>
            <a:pPr marL="0" indent="0">
              <a:spcBef>
                <a:spcPct val="50000"/>
              </a:spcBef>
            </a:pPr>
            <a:r>
              <a:rPr lang="nl-NL" sz="1300">
                <a:latin typeface="+mn-lt"/>
              </a:rPr>
              <a:t>Wikiwijs </a:t>
            </a: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6683853" y="2850517"/>
            <a:ext cx="5103760" cy="8165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457200" indent="-457200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300" b="1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Bijeenkomsten</a:t>
            </a:r>
            <a:r>
              <a:rPr lang="nl-NL" sz="1300" b="1">
                <a:solidFill>
                  <a:schemeClr val="accent1"/>
                </a:solidFill>
                <a:latin typeface="+mn-lt"/>
              </a:rPr>
              <a:t> </a:t>
            </a:r>
          </a:p>
          <a:p>
            <a:pPr marL="176213" indent="-176213" defTabSz="457200">
              <a:lnSpc>
                <a:spcPct val="80000"/>
              </a:lnSpc>
              <a:spcBef>
                <a:spcPct val="50000"/>
              </a:spcBef>
              <a:buFontTx/>
              <a:buChar char="•"/>
              <a:tabLst>
                <a:tab pos="176213" algn="l"/>
                <a:tab pos="1163638" algn="l"/>
              </a:tabLst>
            </a:pPr>
            <a:r>
              <a:rPr lang="nl-NL" sz="1300">
                <a:latin typeface="+mn-lt"/>
              </a:rPr>
              <a:t>IBS lessen</a:t>
            </a:r>
          </a:p>
          <a:p>
            <a:pPr marL="176213" indent="-176213" defTabSz="457200">
              <a:lnSpc>
                <a:spcPct val="80000"/>
              </a:lnSpc>
              <a:spcBef>
                <a:spcPct val="50000"/>
              </a:spcBef>
              <a:buFontTx/>
              <a:buChar char="•"/>
              <a:tabLst>
                <a:tab pos="176213" algn="l"/>
                <a:tab pos="1163638" algn="l"/>
              </a:tabLst>
            </a:pPr>
            <a:r>
              <a:rPr lang="nl-NL" sz="1300">
                <a:latin typeface="+mn-lt"/>
              </a:rPr>
              <a:t>Projecturen</a:t>
            </a: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6683853" y="890335"/>
            <a:ext cx="5103760" cy="1692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nl-NL" sz="13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Samenwerking</a:t>
            </a:r>
            <a:r>
              <a:rPr lang="nl-NL" sz="1300" b="1" dirty="0">
                <a:solidFill>
                  <a:srgbClr val="CCFF33"/>
                </a:solidFill>
                <a:latin typeface="Arial" pitchFamily="36" charset="0"/>
                <a:cs typeface="ＭＳ Ｐゴシック" pitchFamily="36" charset="-128"/>
              </a:rPr>
              <a:t>		 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Dit product maak je alleen.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Lever je product in via Teams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Je wordt in een groepje feedback friends geplaatst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Geef feedback op de producten van anderen en ontvang feedback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Deadline: </a:t>
            </a:r>
            <a:r>
              <a:rPr lang="nl-NL" sz="1300" b="1" dirty="0">
                <a:ea typeface="Calibri" pitchFamily="34" charset="0"/>
                <a:cs typeface="Arial" charset="0"/>
              </a:rPr>
              <a:t>15 december 2023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Bijeenkomst feedback friends: </a:t>
            </a:r>
            <a:r>
              <a:rPr lang="nl-NL" sz="1300" b="1">
                <a:ea typeface="Calibri" pitchFamily="34" charset="0"/>
                <a:cs typeface="Arial" charset="0"/>
              </a:rPr>
              <a:t>19 december 2023</a:t>
            </a:r>
          </a:p>
          <a:p>
            <a:pPr eaLnBrk="0" hangingPunct="0"/>
            <a:endParaRPr lang="nl-NL" sz="1300" dirty="0">
              <a:ea typeface="Calibri" pitchFamily="34" charset="0"/>
              <a:cs typeface="Arial" charset="0"/>
            </a:endParaRPr>
          </a:p>
        </p:txBody>
      </p:sp>
      <p:pic>
        <p:nvPicPr>
          <p:cNvPr id="29" name="Afbeelding 28"/>
          <p:cNvPicPr>
            <a:picLocks noChangeAspect="1"/>
          </p:cNvPicPr>
          <p:nvPr/>
        </p:nvPicPr>
        <p:blipFill rotWithShape="1">
          <a:blip r:embed="rId2"/>
          <a:srcRect l="21805" r="10840"/>
          <a:stretch/>
        </p:blipFill>
        <p:spPr>
          <a:xfrm>
            <a:off x="681562" y="889097"/>
            <a:ext cx="414955" cy="571727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95" y="2008983"/>
            <a:ext cx="341136" cy="416301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26" y="3071610"/>
            <a:ext cx="341135" cy="533323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886353"/>
            <a:ext cx="426500" cy="290796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4216" y="3776918"/>
            <a:ext cx="379979" cy="369275"/>
          </a:xfrm>
          <a:prstGeom prst="rect">
            <a:avLst/>
          </a:prstGeom>
        </p:spPr>
      </p:pic>
      <p:pic>
        <p:nvPicPr>
          <p:cNvPr id="34" name="Afbeelding 33"/>
          <p:cNvPicPr>
            <a:picLocks noChangeAspect="1"/>
          </p:cNvPicPr>
          <p:nvPr/>
        </p:nvPicPr>
        <p:blipFill rotWithShape="1">
          <a:blip r:embed="rId7"/>
          <a:srcRect l="17050" t="33024" r="61669" b="30375"/>
          <a:stretch/>
        </p:blipFill>
        <p:spPr>
          <a:xfrm>
            <a:off x="6143256" y="2851899"/>
            <a:ext cx="381900" cy="369276"/>
          </a:xfrm>
          <a:prstGeom prst="rect">
            <a:avLst/>
          </a:prstGeom>
        </p:spPr>
      </p:pic>
      <p:pic>
        <p:nvPicPr>
          <p:cNvPr id="1026" name="Picture 2" descr="Afbeeldingsresultaat voor scenario">
            <a:extLst>
              <a:ext uri="{FF2B5EF4-FFF2-40B4-BE49-F238E27FC236}">
                <a16:creationId xmlns:a16="http://schemas.microsoft.com/office/drawing/2014/main" id="{1D3603AA-F246-4F0B-A337-057541C86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911" y="5056601"/>
            <a:ext cx="2310721" cy="12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212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9394" y="1493704"/>
            <a:ext cx="10169556" cy="1646595"/>
          </a:xfrm>
        </p:spPr>
        <p:txBody>
          <a:bodyPr>
            <a:normAutofit fontScale="90000"/>
          </a:bodyPr>
          <a:lstStyle/>
          <a:p>
            <a:br>
              <a:rPr lang="nl-NL" sz="3600" dirty="0">
                <a:latin typeface="Athletics Regular" panose="02000000000000000000" pitchFamily="50" charset="0"/>
              </a:rPr>
            </a:br>
            <a:r>
              <a:rPr lang="nl-NL" sz="8000" b="1" dirty="0">
                <a:latin typeface="Athletics Regular" panose="02000000000000000000" pitchFamily="50" charset="0"/>
              </a:rPr>
              <a:t>Onderzoek voorbeeld</a:t>
            </a:r>
            <a:br>
              <a:rPr lang="nl-NL" sz="2200" dirty="0">
                <a:latin typeface="Athletics Regular" panose="02000000000000000000" pitchFamily="50" charset="0"/>
              </a:rPr>
            </a:br>
            <a:endParaRPr lang="nl-NL" sz="2200" dirty="0">
              <a:latin typeface="Athletics Regular" panose="02000000000000000000" pitchFamily="50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418" y="2819132"/>
            <a:ext cx="4762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63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5547" y="270456"/>
            <a:ext cx="10026018" cy="783465"/>
          </a:xfrm>
        </p:spPr>
        <p:txBody>
          <a:bodyPr>
            <a:noAutofit/>
          </a:bodyPr>
          <a:lstStyle/>
          <a:p>
            <a:pPr algn="l"/>
            <a:br>
              <a:rPr lang="nl-NL" sz="1200" dirty="0">
                <a:latin typeface="Athletics Regular" panose="02000000000000000000" pitchFamily="50" charset="0"/>
              </a:rPr>
            </a:br>
            <a:r>
              <a:rPr lang="nl-NL" sz="3600" b="1" dirty="0">
                <a:latin typeface="Athletics Regular" panose="02000000000000000000" pitchFamily="50" charset="0"/>
              </a:rPr>
              <a:t>Wat zegt Primark te doen? </a:t>
            </a:r>
            <a:r>
              <a:rPr lang="nl-NL" sz="3600" dirty="0">
                <a:latin typeface="Athletics Regular" panose="02000000000000000000" pitchFamily="50" charset="0"/>
              </a:rPr>
              <a:t>(interne bronnen)</a:t>
            </a:r>
            <a:endParaRPr lang="nl-NL" sz="900" dirty="0">
              <a:latin typeface="Athletics Regular" panose="02000000000000000000" pitchFamily="50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/>
          <a:stretch/>
        </p:blipFill>
        <p:spPr>
          <a:xfrm>
            <a:off x="257451" y="1605649"/>
            <a:ext cx="11383171" cy="4217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036" y="1034669"/>
            <a:ext cx="1258424" cy="125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0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5547" y="270456"/>
            <a:ext cx="10026018" cy="783465"/>
          </a:xfrm>
        </p:spPr>
        <p:txBody>
          <a:bodyPr>
            <a:noAutofit/>
          </a:bodyPr>
          <a:lstStyle/>
          <a:p>
            <a:pPr algn="l"/>
            <a:br>
              <a:rPr lang="nl-NL" sz="1200" dirty="0">
                <a:latin typeface="Athletics Regular" panose="02000000000000000000" pitchFamily="50" charset="0"/>
              </a:rPr>
            </a:br>
            <a:r>
              <a:rPr lang="nl-NL" sz="3600" b="1" dirty="0">
                <a:latin typeface="Athletics Regular" panose="02000000000000000000" pitchFamily="50" charset="0"/>
              </a:rPr>
              <a:t>Wat zegt Primark te doen? </a:t>
            </a:r>
            <a:r>
              <a:rPr lang="nl-NL" sz="3600" dirty="0">
                <a:latin typeface="Athletics Regular" panose="02000000000000000000" pitchFamily="50" charset="0"/>
              </a:rPr>
              <a:t>(interne bronnen)</a:t>
            </a:r>
            <a:endParaRPr lang="nl-NL" sz="900" dirty="0">
              <a:latin typeface="Athletics Regular" panose="02000000000000000000" pitchFamily="50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53" b="17635"/>
          <a:stretch/>
        </p:blipFill>
        <p:spPr>
          <a:xfrm>
            <a:off x="257451" y="1605649"/>
            <a:ext cx="11383171" cy="4217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672C79D-21AF-A7BA-C172-3ECE59FDA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94" y="2805231"/>
            <a:ext cx="6063448" cy="302044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4B80C05-9C5A-90CC-9B04-7E8FB12278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15"/>
          <a:stretch/>
        </p:blipFill>
        <p:spPr>
          <a:xfrm>
            <a:off x="6542842" y="2802890"/>
            <a:ext cx="5097780" cy="302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3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20cf8ba-b598-4d03-85bf-01d90a2844ae" xsi:nil="true"/>
    <lcf76f155ced4ddcb4097134ff3c332f xmlns="c67c63a5-6c7f-42bb-9d17-0feff581646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9727D3906D7945984BB753BA79C6C7" ma:contentTypeVersion="14" ma:contentTypeDescription="Een nieuw document maken." ma:contentTypeScope="" ma:versionID="13d1bd52d37d52e88f4cc3000598c755">
  <xsd:schema xmlns:xsd="http://www.w3.org/2001/XMLSchema" xmlns:xs="http://www.w3.org/2001/XMLSchema" xmlns:p="http://schemas.microsoft.com/office/2006/metadata/properties" xmlns:ns2="c67c63a5-6c7f-42bb-9d17-0feff5816463" xmlns:ns3="c20cf8ba-b598-4d03-85bf-01d90a2844ae" targetNamespace="http://schemas.microsoft.com/office/2006/metadata/properties" ma:root="true" ma:fieldsID="cdbfa91b97b664da8bfb3c5d7ea455d6" ns2:_="" ns3:_="">
    <xsd:import namespace="c67c63a5-6c7f-42bb-9d17-0feff5816463"/>
    <xsd:import namespace="c20cf8ba-b598-4d03-85bf-01d90a2844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c63a5-6c7f-42bb-9d17-0feff58164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cf8ba-b598-4d03-85bf-01d90a2844a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46b252f-af12-4d5a-a498-f152b1d5d221}" ma:internalName="TaxCatchAll" ma:showField="CatchAllData" ma:web="c20cf8ba-b598-4d03-85bf-01d90a284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4FF143-0ABB-4CFF-A5DD-2BA0E6EC9068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c6f82ce1-f6df-49a5-8b49-cf8409a27aa4"/>
    <ds:schemaRef ds:uri="2c4f0c93-2979-4f27-aab2-70de95932352"/>
    <ds:schemaRef ds:uri="http://www.w3.org/XML/1998/namespace"/>
    <ds:schemaRef ds:uri="c20cf8ba-b598-4d03-85bf-01d90a2844ae"/>
    <ds:schemaRef ds:uri="c67c63a5-6c7f-42bb-9d17-0feff5816463"/>
  </ds:schemaRefs>
</ds:datastoreItem>
</file>

<file path=customXml/itemProps2.xml><?xml version="1.0" encoding="utf-8"?>
<ds:datastoreItem xmlns:ds="http://schemas.openxmlformats.org/officeDocument/2006/customXml" ds:itemID="{87E0CC04-28D8-4DB9-B017-A0B8F79FEF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7c63a5-6c7f-42bb-9d17-0feff5816463"/>
    <ds:schemaRef ds:uri="c20cf8ba-b598-4d03-85bf-01d90a2844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583B6F-241B-4752-BA3F-65607B61D5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926</Words>
  <Application>Microsoft Office PowerPoint</Application>
  <PresentationFormat>Breedbeeld</PresentationFormat>
  <Paragraphs>166</Paragraphs>
  <Slides>15</Slides>
  <Notes>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3" baseType="lpstr">
      <vt:lpstr>Agency FB</vt:lpstr>
      <vt:lpstr>Arial</vt:lpstr>
      <vt:lpstr>Athletics</vt:lpstr>
      <vt:lpstr>Athletics Black</vt:lpstr>
      <vt:lpstr>Athletics Regular</vt:lpstr>
      <vt:lpstr>Calibri</vt:lpstr>
      <vt:lpstr>Calibri Light</vt:lpstr>
      <vt:lpstr>Kantoorthema</vt:lpstr>
      <vt:lpstr>Opstart week 3</vt:lpstr>
      <vt:lpstr>PowerPoint-presentatie</vt:lpstr>
      <vt:lpstr>PowerPoint-presentatie</vt:lpstr>
      <vt:lpstr>PowerPoint-presentatie</vt:lpstr>
      <vt:lpstr>PowerPoint-presentatie</vt:lpstr>
      <vt:lpstr>PowerPoint-presentatie</vt:lpstr>
      <vt:lpstr> Onderzoek voorbeeld </vt:lpstr>
      <vt:lpstr> Wat zegt Primark te doen? (interne bronnen)</vt:lpstr>
      <vt:lpstr> Wat zegt Primark te doen? (interne bronnen)</vt:lpstr>
      <vt:lpstr> Wat zegt de media over Primark? (externe bronnen)</vt:lpstr>
      <vt:lpstr> Wat zegt de media over Primark? (externe bronnen)</vt:lpstr>
      <vt:lpstr> Wat zegt de media over Primark? (externe bronnen)</vt:lpstr>
      <vt:lpstr> De nieuwe economie</vt:lpstr>
      <vt:lpstr>PowerPoint-presentatie</vt:lpstr>
      <vt:lpstr> Gebruik zoveel mogelijk zoektermen voor een optimaal resultaat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Thomas Noordeloos</dc:creator>
  <cp:lastModifiedBy>Thomas Noordeloos</cp:lastModifiedBy>
  <cp:revision>12</cp:revision>
  <dcterms:created xsi:type="dcterms:W3CDTF">2021-07-07T07:37:45Z</dcterms:created>
  <dcterms:modified xsi:type="dcterms:W3CDTF">2023-11-29T08:20:34Z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0x0101002F9727D3906D7945984BB753BA79C6C7</vt:lpwstr>
  </property>
  <property fmtid="{D5CDD505-2E9C-101B-9397-08002B2CF9AE}" pid="3" name="MediaServiceImageTags">
    <vt:lpwstr/>
  </property>
</Properties>
</file>